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9144000" cy="5143500" type="screen16x9"/>
  <p:notesSz cx="6858000" cy="9144000"/>
  <p:embeddedFontLst>
    <p:embeddedFont>
      <p:font typeface="Bebas Neue" panose="020B0604020202020204" charset="0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taatliches" panose="020B0604020202020204" charset="0"/>
      <p:regular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57A"/>
    <a:srgbClr val="000000"/>
    <a:srgbClr val="FFD2FF"/>
    <a:srgbClr val="FF68D1"/>
    <a:srgbClr val="DD1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9" d="100"/>
          <a:sy n="149" d="100"/>
        </p:scale>
        <p:origin x="-450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gta108\Downloads\Elaborazion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lgta108\Downloads\Elaborazion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lgta108\Downloads\Elaborazio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femminili</c:v>
                </c:pt>
              </c:strCache>
            </c:strRef>
          </c:tx>
          <c:spPr>
            <a:solidFill>
              <a:srgbClr val="DA15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2017-2019</c:v>
                </c:pt>
                <c:pt idx="1">
                  <c:v>2020-2021</c:v>
                </c:pt>
                <c:pt idx="2">
                  <c:v>2022-2024</c:v>
                </c:pt>
              </c:strCache>
            </c:strRef>
          </c:cat>
          <c:val>
            <c:numRef>
              <c:f>Foglio1!$B$2:$B$4</c:f>
              <c:numCache>
                <c:formatCode>0.00%</c:formatCode>
                <c:ptCount val="3"/>
                <c:pt idx="0">
                  <c:v>8.5000000000000006E-2</c:v>
                </c:pt>
                <c:pt idx="1">
                  <c:v>0.13700000000000001</c:v>
                </c:pt>
                <c:pt idx="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85-41C4-B3B0-C78E5A78DC8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maschili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2017-2019</c:v>
                </c:pt>
                <c:pt idx="1">
                  <c:v>2020-2021</c:v>
                </c:pt>
                <c:pt idx="2">
                  <c:v>2022-2024</c:v>
                </c:pt>
              </c:strCache>
            </c:strRef>
          </c:cat>
          <c:val>
            <c:numRef>
              <c:f>Foglio1!$C$2:$C$4</c:f>
              <c:numCache>
                <c:formatCode>0.00%</c:formatCode>
                <c:ptCount val="3"/>
                <c:pt idx="0">
                  <c:v>8.6999999999999994E-2</c:v>
                </c:pt>
                <c:pt idx="1">
                  <c:v>0.14000000000000001</c:v>
                </c:pt>
                <c:pt idx="2">
                  <c:v>0.183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85-41C4-B3B0-C78E5A78D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08352"/>
        <c:axId val="210709888"/>
      </c:barChart>
      <c:catAx>
        <c:axId val="2107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it-IT"/>
          </a:p>
        </c:txPr>
        <c:crossAx val="210709888"/>
        <c:crosses val="autoZero"/>
        <c:auto val="1"/>
        <c:lblAlgn val="ctr"/>
        <c:lblOffset val="100"/>
        <c:noMultiLvlLbl val="0"/>
      </c:catAx>
      <c:valAx>
        <c:axId val="2107098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07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Foglio4!$A$82</c:f>
              <c:strCache>
                <c:ptCount val="1"/>
                <c:pt idx="0">
                  <c:v>Imprese influenzate dal Covid</c:v>
                </c:pt>
              </c:strCache>
            </c:strRef>
          </c:tx>
          <c:spPr>
            <a:solidFill>
              <a:srgbClr val="DD15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Foglio4!$B$81:$C$81</c:f>
              <c:strCache>
                <c:ptCount val="2"/>
                <c:pt idx="0">
                  <c:v>Imprese maschili</c:v>
                </c:pt>
                <c:pt idx="1">
                  <c:v>Imprese femminili</c:v>
                </c:pt>
              </c:strCache>
            </c:strRef>
          </c:cat>
          <c:val>
            <c:numRef>
              <c:f>Foglio4!$B$82:$C$82</c:f>
              <c:numCache>
                <c:formatCode>0.0%</c:formatCode>
                <c:ptCount val="2"/>
                <c:pt idx="0">
                  <c:v>0.38071065989847713</c:v>
                </c:pt>
                <c:pt idx="1">
                  <c:v>0.45676998368678629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C5-4CDB-96E7-08DB71AFB17C}"/>
            </c:ext>
          </c:extLst>
        </c:ser>
        <c:ser>
          <c:idx val="1"/>
          <c:order val="1"/>
          <c:tx>
            <c:strRef>
              <c:f>Foglio4!$A$83</c:f>
              <c:strCache>
                <c:ptCount val="1"/>
                <c:pt idx="0">
                  <c:v>Imprese non influenzate dal Covid</c:v>
                </c:pt>
              </c:strCache>
            </c:strRef>
          </c:tx>
          <c:spPr>
            <a:solidFill>
              <a:srgbClr val="FF68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Foglio4!$B$81:$C$81</c:f>
              <c:strCache>
                <c:ptCount val="2"/>
                <c:pt idx="0">
                  <c:v>Imprese maschili</c:v>
                </c:pt>
                <c:pt idx="1">
                  <c:v>Imprese femminili</c:v>
                </c:pt>
              </c:strCache>
            </c:strRef>
          </c:cat>
          <c:val>
            <c:numRef>
              <c:f>Foglio4!$B$83:$C$83</c:f>
              <c:numCache>
                <c:formatCode>0.0%</c:formatCode>
                <c:ptCount val="2"/>
                <c:pt idx="0">
                  <c:v>0.40609137055837563</c:v>
                </c:pt>
                <c:pt idx="1">
                  <c:v>0.33931484502446985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C5-4CDB-96E7-08DB71AFB17C}"/>
            </c:ext>
          </c:extLst>
        </c:ser>
        <c:ser>
          <c:idx val="2"/>
          <c:order val="2"/>
          <c:tx>
            <c:strRef>
              <c:f>Foglio4!$A$84</c:f>
              <c:strCache>
                <c:ptCount val="1"/>
                <c:pt idx="0">
                  <c:v>Imprese che non hann previsto di investire in soluzioni digitali</c:v>
                </c:pt>
              </c:strCache>
            </c:strRef>
          </c:tx>
          <c:spPr>
            <a:solidFill>
              <a:srgbClr val="FFD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Foglio4!$B$81:$C$81</c:f>
              <c:strCache>
                <c:ptCount val="2"/>
                <c:pt idx="0">
                  <c:v>Imprese maschili</c:v>
                </c:pt>
                <c:pt idx="1">
                  <c:v>Imprese femminili</c:v>
                </c:pt>
              </c:strCache>
            </c:strRef>
          </c:cat>
          <c:val>
            <c:numRef>
              <c:f>Foglio4!$B$84:$C$84</c:f>
              <c:numCache>
                <c:formatCode>0.0%</c:formatCode>
                <c:ptCount val="2"/>
                <c:pt idx="0">
                  <c:v>0.21319796954314721</c:v>
                </c:pt>
                <c:pt idx="1">
                  <c:v>0.2039151712887439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C5-4CDB-96E7-08DB71AFB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23115904"/>
        <c:axId val="223116672"/>
      </c:barChart>
      <c:catAx>
        <c:axId val="22311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it-IT"/>
          </a:p>
        </c:txPr>
        <c:crossAx val="223116672"/>
        <c:crosses val="autoZero"/>
        <c:auto val="1"/>
        <c:lblAlgn val="ctr"/>
        <c:lblOffset val="100"/>
        <c:noMultiLvlLbl val="0"/>
      </c:catAx>
      <c:valAx>
        <c:axId val="223116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11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Foglio4!$L$2</c:f>
              <c:strCache>
                <c:ptCount val="1"/>
                <c:pt idx="0">
                  <c:v>Imprese maschili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Foglio4!$K$5:$K$9</c:f>
              <c:strCache>
                <c:ptCount val="5"/>
                <c:pt idx="0">
                  <c:v>Investimento in sicurezza informatica</c:v>
                </c:pt>
                <c:pt idx="1">
                  <c:v>Ricorso all'e-commerce</c:v>
                </c:pt>
                <c:pt idx="2">
                  <c:v>Ricorso al cloud per la gestione dei dati aziendali</c:v>
                </c:pt>
                <c:pt idx="3">
                  <c:v>Miglioramento della propria "vetrina" digitale</c:v>
                </c:pt>
                <c:pt idx="4">
                  <c:v>Ricorso ai social media</c:v>
                </c:pt>
              </c:strCache>
            </c:strRef>
          </c:cat>
          <c:val>
            <c:numRef>
              <c:f>Foglio4!$L$5:$L$9</c:f>
              <c:numCache>
                <c:formatCode>0.0%</c:formatCode>
                <c:ptCount val="5"/>
                <c:pt idx="0">
                  <c:v>0.18274111675126903</c:v>
                </c:pt>
                <c:pt idx="1">
                  <c:v>0.20812182741116753</c:v>
                </c:pt>
                <c:pt idx="2">
                  <c:v>0.22842639593908629</c:v>
                </c:pt>
                <c:pt idx="3">
                  <c:v>0.41116751269035534</c:v>
                </c:pt>
                <c:pt idx="4">
                  <c:v>0.6142131979695431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8-43D1-A9C4-9BBA32F1A764}"/>
            </c:ext>
          </c:extLst>
        </c:ser>
        <c:ser>
          <c:idx val="1"/>
          <c:order val="1"/>
          <c:tx>
            <c:strRef>
              <c:f>Foglio4!$M$2</c:f>
              <c:strCache>
                <c:ptCount val="1"/>
                <c:pt idx="0">
                  <c:v>Imprese femminili</c:v>
                </c:pt>
              </c:strCache>
            </c:strRef>
          </c:tx>
          <c:spPr>
            <a:solidFill>
              <a:srgbClr val="DA15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Foglio4!$K$5:$K$9</c:f>
              <c:strCache>
                <c:ptCount val="5"/>
                <c:pt idx="0">
                  <c:v>Investimento in sicurezza informatica</c:v>
                </c:pt>
                <c:pt idx="1">
                  <c:v>Ricorso all'e-commerce</c:v>
                </c:pt>
                <c:pt idx="2">
                  <c:v>Ricorso al cloud per la gestione dei dati aziendali</c:v>
                </c:pt>
                <c:pt idx="3">
                  <c:v>Miglioramento della propria "vetrina" digitale</c:v>
                </c:pt>
                <c:pt idx="4">
                  <c:v>Ricorso ai social media</c:v>
                </c:pt>
              </c:strCache>
            </c:strRef>
          </c:cat>
          <c:val>
            <c:numRef>
              <c:f>Foglio4!$M$5:$M$9</c:f>
              <c:numCache>
                <c:formatCode>0.0%</c:formatCode>
                <c:ptCount val="5"/>
                <c:pt idx="0">
                  <c:v>0.15334420880913541</c:v>
                </c:pt>
                <c:pt idx="1">
                  <c:v>0.20228384991843393</c:v>
                </c:pt>
                <c:pt idx="2">
                  <c:v>0.2039151712887439</c:v>
                </c:pt>
                <c:pt idx="3">
                  <c:v>0.43066884176182707</c:v>
                </c:pt>
                <c:pt idx="4">
                  <c:v>0.68678629690048942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68-43D1-A9C4-9BBA32F1A7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3080448"/>
        <c:axId val="223081984"/>
      </c:barChart>
      <c:catAx>
        <c:axId val="22308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it-IT"/>
          </a:p>
        </c:txPr>
        <c:crossAx val="223081984"/>
        <c:crosses val="autoZero"/>
        <c:auto val="1"/>
        <c:lblAlgn val="ctr"/>
        <c:lblOffset val="100"/>
        <c:noMultiLvlLbl val="0"/>
      </c:catAx>
      <c:valAx>
        <c:axId val="2230819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308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femminili</c:v>
                </c:pt>
              </c:strCache>
            </c:strRef>
          </c:tx>
          <c:spPr>
            <a:solidFill>
              <a:srgbClr val="DA15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All'imprenditrice/imprenditore</c:v>
                </c:pt>
                <c:pt idx="1">
                  <c:v>Ai dipendenti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0.47299999999999998</c:v>
                </c:pt>
                <c:pt idx="1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BF-4B83-8DF8-0EE9D98068C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maschili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All'imprenditrice/imprenditore</c:v>
                </c:pt>
                <c:pt idx="1">
                  <c:v>Ai dipendenti</c:v>
                </c:pt>
              </c:strCache>
            </c:strRef>
          </c:cat>
          <c:val>
            <c:numRef>
              <c:f>Foglio1!$C$2:$C$3</c:f>
              <c:numCache>
                <c:formatCode>0.00%</c:formatCode>
                <c:ptCount val="2"/>
                <c:pt idx="0">
                  <c:v>0.47699999999999998</c:v>
                </c:pt>
                <c:pt idx="1">
                  <c:v>0.14199999999999999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BF-4B83-8DF8-0EE9D9806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193344"/>
        <c:axId val="223207424"/>
      </c:barChart>
      <c:catAx>
        <c:axId val="2231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it-IT"/>
          </a:p>
        </c:txPr>
        <c:crossAx val="223207424"/>
        <c:crosses val="autoZero"/>
        <c:auto val="1"/>
        <c:lblAlgn val="ctr"/>
        <c:lblOffset val="100"/>
        <c:noMultiLvlLbl val="0"/>
      </c:catAx>
      <c:valAx>
        <c:axId val="2232074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2319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Foglio4!$H$105</c:f>
              <c:strCache>
                <c:ptCount val="1"/>
                <c:pt idx="0">
                  <c:v>Imprese mschili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Foglio4!$G$111:$G$115</c:f>
              <c:strCache>
                <c:ptCount val="5"/>
                <c:pt idx="0">
                  <c:v>Incentivare la formazione aziendale sulle competenze ambientali e digitali</c:v>
                </c:pt>
                <c:pt idx="1">
                  <c:v>Favorire l'accesso al credito bancario per investimenti nella sostenibilità ambientale e nella digitalizzazione</c:v>
                </c:pt>
                <c:pt idx="2">
                  <c:v>Sviluppare percorsi di formazione scolastica e universitaria sulle competenze ambientali e digitali</c:v>
                </c:pt>
                <c:pt idx="3">
                  <c:v>Incentivare fiscalmente gli investimenti nella sostenibilità ambientale e nelle tecnologie digitali</c:v>
                </c:pt>
                <c:pt idx="4">
                  <c:v>Semplificare le procedure amministrative rispetto a incentivi e agevolazioni</c:v>
                </c:pt>
              </c:strCache>
            </c:strRef>
          </c:cat>
          <c:val>
            <c:numRef>
              <c:f>Foglio4!$H$111:$H$115</c:f>
              <c:numCache>
                <c:formatCode>0.0%</c:formatCode>
                <c:ptCount val="5"/>
                <c:pt idx="0">
                  <c:v>0.35532994923857869</c:v>
                </c:pt>
                <c:pt idx="1">
                  <c:v>0.30456852791878175</c:v>
                </c:pt>
                <c:pt idx="2">
                  <c:v>0.34010152284263961</c:v>
                </c:pt>
                <c:pt idx="3">
                  <c:v>0.36548223350253806</c:v>
                </c:pt>
                <c:pt idx="4">
                  <c:v>0.51269035532994922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C9-4661-AA1F-9A11D354F1F6}"/>
            </c:ext>
          </c:extLst>
        </c:ser>
        <c:ser>
          <c:idx val="1"/>
          <c:order val="1"/>
          <c:tx>
            <c:strRef>
              <c:f>Foglio4!$I$105</c:f>
              <c:strCache>
                <c:ptCount val="1"/>
                <c:pt idx="0">
                  <c:v>Imprese femminili</c:v>
                </c:pt>
              </c:strCache>
            </c:strRef>
          </c:tx>
          <c:spPr>
            <a:solidFill>
              <a:srgbClr val="DA15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Foglio4!$G$111:$G$115</c:f>
              <c:strCache>
                <c:ptCount val="5"/>
                <c:pt idx="0">
                  <c:v>Incentivare la formazione aziendale sulle competenze ambientali e digitali</c:v>
                </c:pt>
                <c:pt idx="1">
                  <c:v>Favorire l'accesso al credito bancario per investimenti nella sostenibilità ambientale e nella digitalizzazione</c:v>
                </c:pt>
                <c:pt idx="2">
                  <c:v>Sviluppare percorsi di formazione scolastica e universitaria sulle competenze ambientali e digitali</c:v>
                </c:pt>
                <c:pt idx="3">
                  <c:v>Incentivare fiscalmente gli investimenti nella sostenibilità ambientale e nelle tecnologie digitali</c:v>
                </c:pt>
                <c:pt idx="4">
                  <c:v>Semplificare le procedure amministrative rispetto a incentivi e agevolazioni</c:v>
                </c:pt>
              </c:strCache>
            </c:strRef>
          </c:cat>
          <c:val>
            <c:numRef>
              <c:f>Foglio4!$I$111:$I$115</c:f>
              <c:numCache>
                <c:formatCode>0.0%</c:formatCode>
                <c:ptCount val="5"/>
                <c:pt idx="0">
                  <c:v>0.30831973898858073</c:v>
                </c:pt>
                <c:pt idx="1">
                  <c:v>0.31810766721044048</c:v>
                </c:pt>
                <c:pt idx="2">
                  <c:v>0.32626427406199021</c:v>
                </c:pt>
                <c:pt idx="3">
                  <c:v>0.41272430668841764</c:v>
                </c:pt>
                <c:pt idx="4">
                  <c:v>0.56280587275693317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C9-4661-AA1F-9A11D354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3293824"/>
        <c:axId val="223295360"/>
      </c:barChart>
      <c:catAx>
        <c:axId val="22329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it-IT"/>
          </a:p>
        </c:txPr>
        <c:crossAx val="223295360"/>
        <c:crosses val="autoZero"/>
        <c:auto val="1"/>
        <c:lblAlgn val="l"/>
        <c:lblOffset val="100"/>
        <c:noMultiLvlLbl val="0"/>
      </c:catAx>
      <c:valAx>
        <c:axId val="2232953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32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758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63a40dd10_0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CAMBIARE</a:t>
            </a:r>
            <a:endParaRPr/>
          </a:p>
        </p:txBody>
      </p:sp>
      <p:sp>
        <p:nvSpPr>
          <p:cNvPr id="192" name="Google Shape;192;g1163a40dd1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b47223dcd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15b47223d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6ece627ac_0_1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Aggiungere logo terziario donna (server) e Tagliacarne</a:t>
            </a:r>
            <a:endParaRPr/>
          </a:p>
        </p:txBody>
      </p:sp>
      <p:sp>
        <p:nvSpPr>
          <p:cNvPr id="318" name="Google Shape;318;g116ece627a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084376829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208437682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b47223dcd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5b47223dc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63a40dd10_0_6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</p:txBody>
      </p:sp>
      <p:sp>
        <p:nvSpPr>
          <p:cNvPr id="222" name="Google Shape;222;g1163a40dd10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66af752971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66af75297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b47223dcd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5b47223d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6ece627ac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116ece627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4fa384c00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64fa384c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64fa384c00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</a:t>
            </a:r>
            <a:endParaRPr/>
          </a:p>
        </p:txBody>
      </p:sp>
      <p:sp>
        <p:nvSpPr>
          <p:cNvPr id="276" name="Google Shape;276;g164fa384c0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">
  <p:cSld name="Titolo e fot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900" cy="60072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 2">
  <p:cSld name="Titolo e foto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114800" y="-76200"/>
            <a:ext cx="4554300" cy="53007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2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>
  <p:cSld name="Titolo e punti elenc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i elenco">
  <p:cSld name="Punti elenc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>
  <p:cSld name="Titolo, punti elenco e fo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00" cy="54585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zione">
  <p:cSld name="Sezion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ma">
  <p:cSld name="Programm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chiarazione">
  <p:cSld name="Dichiarazion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zione importante">
  <p:cSld name="Informazione importan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452438" y="403473"/>
            <a:ext cx="8239200" cy="2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452438" y="3098317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>
  <p:cSld name="Citazion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911259" y="4003295"/>
            <a:ext cx="7575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>
  <p:cSld name="Foto - 3 per pagin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7"/>
          <p:cNvSpPr>
            <a:spLocks noGrp="1"/>
          </p:cNvSpPr>
          <p:nvPr>
            <p:ph type="pic" idx="3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7"/>
          <p:cNvSpPr>
            <a:spLocks noGrp="1"/>
          </p:cNvSpPr>
          <p:nvPr>
            <p:ph type="pic" idx="4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_1_1_1_1_1">
  <p:cSld name="BLANK_1_1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9"/>
          <p:cNvGrpSpPr/>
          <p:nvPr/>
        </p:nvGrpSpPr>
        <p:grpSpPr>
          <a:xfrm>
            <a:off x="-571426" y="-138002"/>
            <a:ext cx="10196309" cy="2345178"/>
            <a:chOff x="14" y="27"/>
            <a:chExt cx="27190156" cy="6253809"/>
          </a:xfrm>
        </p:grpSpPr>
        <p:sp>
          <p:nvSpPr>
            <p:cNvPr id="119" name="Google Shape;119;p29"/>
            <p:cNvSpPr/>
            <p:nvPr/>
          </p:nvSpPr>
          <p:spPr>
            <a:xfrm flipH="1">
              <a:off x="22945754" y="705008"/>
              <a:ext cx="3815706" cy="3226770"/>
            </a:xfrm>
            <a:custGeom>
              <a:avLst/>
              <a:gdLst/>
              <a:ahLst/>
              <a:cxnLst/>
              <a:rect l="l" t="t" r="r" b="b"/>
              <a:pathLst>
                <a:path w="20819" h="21600" extrusionOk="0">
                  <a:moveTo>
                    <a:pt x="12218" y="0"/>
                  </a:moveTo>
                  <a:cubicBezTo>
                    <a:pt x="10625" y="0"/>
                    <a:pt x="9020" y="273"/>
                    <a:pt x="7517" y="761"/>
                  </a:cubicBezTo>
                  <a:cubicBezTo>
                    <a:pt x="6517" y="1078"/>
                    <a:pt x="5492" y="1518"/>
                    <a:pt x="4716" y="2378"/>
                  </a:cubicBezTo>
                  <a:cubicBezTo>
                    <a:pt x="3408" y="3830"/>
                    <a:pt x="3074" y="6152"/>
                    <a:pt x="2290" y="8105"/>
                  </a:cubicBezTo>
                  <a:cubicBezTo>
                    <a:pt x="1782" y="9363"/>
                    <a:pt x="1073" y="10488"/>
                    <a:pt x="590" y="11767"/>
                  </a:cubicBezTo>
                  <a:cubicBezTo>
                    <a:pt x="-469" y="14620"/>
                    <a:pt x="-127" y="17975"/>
                    <a:pt x="1824" y="20164"/>
                  </a:cubicBezTo>
                  <a:cubicBezTo>
                    <a:pt x="2698" y="21137"/>
                    <a:pt x="3800" y="21600"/>
                    <a:pt x="4904" y="21600"/>
                  </a:cubicBezTo>
                  <a:cubicBezTo>
                    <a:pt x="6086" y="21600"/>
                    <a:pt x="7271" y="21071"/>
                    <a:pt x="8184" y="20072"/>
                  </a:cubicBezTo>
                  <a:cubicBezTo>
                    <a:pt x="8993" y="19192"/>
                    <a:pt x="9643" y="18128"/>
                    <a:pt x="10427" y="17228"/>
                  </a:cubicBezTo>
                  <a:cubicBezTo>
                    <a:pt x="11836" y="15612"/>
                    <a:pt x="13553" y="14344"/>
                    <a:pt x="15254" y="13250"/>
                  </a:cubicBezTo>
                  <a:cubicBezTo>
                    <a:pt x="15437" y="13137"/>
                    <a:pt x="15629" y="13025"/>
                    <a:pt x="15821" y="12922"/>
                  </a:cubicBezTo>
                  <a:cubicBezTo>
                    <a:pt x="17230" y="12186"/>
                    <a:pt x="18822" y="11818"/>
                    <a:pt x="19880" y="10376"/>
                  </a:cubicBezTo>
                  <a:cubicBezTo>
                    <a:pt x="21131" y="8668"/>
                    <a:pt x="21073" y="5886"/>
                    <a:pt x="20056" y="3953"/>
                  </a:cubicBezTo>
                  <a:cubicBezTo>
                    <a:pt x="19030" y="2030"/>
                    <a:pt x="17238" y="874"/>
                    <a:pt x="15395" y="393"/>
                  </a:cubicBezTo>
                  <a:cubicBezTo>
                    <a:pt x="14366" y="125"/>
                    <a:pt x="13295" y="0"/>
                    <a:pt x="12218" y="0"/>
                  </a:cubicBezTo>
                  <a:close/>
                </a:path>
              </a:pathLst>
            </a:custGeom>
            <a:solidFill>
              <a:srgbClr val="DFDEF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9"/>
            <p:cNvSpPr/>
            <p:nvPr/>
          </p:nvSpPr>
          <p:spPr>
            <a:xfrm rot="10800000">
              <a:off x="14" y="27"/>
              <a:ext cx="4954244" cy="4636872"/>
            </a:xfrm>
            <a:custGeom>
              <a:avLst/>
              <a:gdLst/>
              <a:ahLst/>
              <a:cxnLst/>
              <a:rect l="l" t="t" r="r" b="b"/>
              <a:pathLst>
                <a:path w="21393" h="21600" extrusionOk="0">
                  <a:moveTo>
                    <a:pt x="16960" y="0"/>
                  </a:moveTo>
                  <a:cubicBezTo>
                    <a:pt x="15696" y="0"/>
                    <a:pt x="14400" y="512"/>
                    <a:pt x="13399" y="1293"/>
                  </a:cubicBezTo>
                  <a:cubicBezTo>
                    <a:pt x="11769" y="2574"/>
                    <a:pt x="10777" y="4619"/>
                    <a:pt x="9209" y="5986"/>
                  </a:cubicBezTo>
                  <a:cubicBezTo>
                    <a:pt x="7561" y="7419"/>
                    <a:pt x="5435" y="7792"/>
                    <a:pt x="3654" y="8920"/>
                  </a:cubicBezTo>
                  <a:cubicBezTo>
                    <a:pt x="2032" y="9943"/>
                    <a:pt x="642" y="11195"/>
                    <a:pt x="154" y="13259"/>
                  </a:cubicBezTo>
                  <a:cubicBezTo>
                    <a:pt x="-94" y="14282"/>
                    <a:pt x="-32" y="15333"/>
                    <a:pt x="261" y="16337"/>
                  </a:cubicBezTo>
                  <a:cubicBezTo>
                    <a:pt x="765" y="18096"/>
                    <a:pt x="1979" y="19692"/>
                    <a:pt x="3468" y="20666"/>
                  </a:cubicBezTo>
                  <a:cubicBezTo>
                    <a:pt x="4212" y="21154"/>
                    <a:pt x="5044" y="21536"/>
                    <a:pt x="5913" y="21593"/>
                  </a:cubicBezTo>
                  <a:cubicBezTo>
                    <a:pt x="5984" y="21598"/>
                    <a:pt x="6056" y="21600"/>
                    <a:pt x="6128" y="21600"/>
                  </a:cubicBezTo>
                  <a:cubicBezTo>
                    <a:pt x="7416" y="21600"/>
                    <a:pt x="8661" y="20875"/>
                    <a:pt x="9492" y="19806"/>
                  </a:cubicBezTo>
                  <a:cubicBezTo>
                    <a:pt x="10369" y="18688"/>
                    <a:pt x="10812" y="17216"/>
                    <a:pt x="10901" y="15744"/>
                  </a:cubicBezTo>
                  <a:cubicBezTo>
                    <a:pt x="10954" y="14865"/>
                    <a:pt x="10892" y="13957"/>
                    <a:pt x="11158" y="13116"/>
                  </a:cubicBezTo>
                  <a:cubicBezTo>
                    <a:pt x="11991" y="10554"/>
                    <a:pt x="14914" y="10688"/>
                    <a:pt x="17014" y="10153"/>
                  </a:cubicBezTo>
                  <a:cubicBezTo>
                    <a:pt x="18068" y="9885"/>
                    <a:pt x="19247" y="9445"/>
                    <a:pt x="20026" y="8595"/>
                  </a:cubicBezTo>
                  <a:cubicBezTo>
                    <a:pt x="20957" y="7582"/>
                    <a:pt x="21506" y="5909"/>
                    <a:pt x="21373" y="4504"/>
                  </a:cubicBezTo>
                  <a:cubicBezTo>
                    <a:pt x="21231" y="3013"/>
                    <a:pt x="20496" y="1580"/>
                    <a:pt x="19344" y="748"/>
                  </a:cubicBezTo>
                  <a:cubicBezTo>
                    <a:pt x="18627" y="226"/>
                    <a:pt x="17800" y="0"/>
                    <a:pt x="16960" y="0"/>
                  </a:cubicBezTo>
                  <a:close/>
                </a:path>
              </a:pathLst>
            </a:custGeom>
            <a:solidFill>
              <a:srgbClr val="DFDEF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9"/>
            <p:cNvSpPr/>
            <p:nvPr/>
          </p:nvSpPr>
          <p:spPr>
            <a:xfrm rot="6010447">
              <a:off x="22905525" y="2130862"/>
              <a:ext cx="4731221" cy="3050311"/>
            </a:xfrm>
            <a:custGeom>
              <a:avLst/>
              <a:gdLst/>
              <a:ahLst/>
              <a:cxnLst/>
              <a:rect l="l" t="t" r="r" b="b"/>
              <a:pathLst>
                <a:path w="20535" h="21600" extrusionOk="0">
                  <a:moveTo>
                    <a:pt x="16837" y="0"/>
                  </a:moveTo>
                  <a:cubicBezTo>
                    <a:pt x="12814" y="0"/>
                    <a:pt x="6801" y="3496"/>
                    <a:pt x="5651" y="4390"/>
                  </a:cubicBezTo>
                  <a:cubicBezTo>
                    <a:pt x="4105" y="5627"/>
                    <a:pt x="2559" y="7109"/>
                    <a:pt x="1437" y="9286"/>
                  </a:cubicBezTo>
                  <a:cubicBezTo>
                    <a:pt x="316" y="11462"/>
                    <a:pt x="-321" y="14479"/>
                    <a:pt x="164" y="17198"/>
                  </a:cubicBezTo>
                  <a:cubicBezTo>
                    <a:pt x="568" y="19613"/>
                    <a:pt x="2023" y="21600"/>
                    <a:pt x="3532" y="21600"/>
                  </a:cubicBezTo>
                  <a:cubicBezTo>
                    <a:pt x="3723" y="21600"/>
                    <a:pt x="3914" y="21566"/>
                    <a:pt x="4105" y="21501"/>
                  </a:cubicBezTo>
                  <a:cubicBezTo>
                    <a:pt x="4681" y="21302"/>
                    <a:pt x="5196" y="20809"/>
                    <a:pt x="5742" y="20314"/>
                  </a:cubicBezTo>
                  <a:cubicBezTo>
                    <a:pt x="6257" y="19870"/>
                    <a:pt x="6742" y="19325"/>
                    <a:pt x="7227" y="18731"/>
                  </a:cubicBezTo>
                  <a:cubicBezTo>
                    <a:pt x="8955" y="16754"/>
                    <a:pt x="10531" y="14528"/>
                    <a:pt x="12592" y="13242"/>
                  </a:cubicBezTo>
                  <a:cubicBezTo>
                    <a:pt x="14411" y="12105"/>
                    <a:pt x="16320" y="11363"/>
                    <a:pt x="18017" y="9880"/>
                  </a:cubicBezTo>
                  <a:cubicBezTo>
                    <a:pt x="18957" y="9039"/>
                    <a:pt x="19866" y="7900"/>
                    <a:pt x="20230" y="6318"/>
                  </a:cubicBezTo>
                  <a:cubicBezTo>
                    <a:pt x="21279" y="1521"/>
                    <a:pt x="19491" y="0"/>
                    <a:pt x="1683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29"/>
          <p:cNvSpPr/>
          <p:nvPr/>
        </p:nvSpPr>
        <p:spPr>
          <a:xfrm>
            <a:off x="8552700" y="3133100"/>
            <a:ext cx="402624" cy="402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89" y="0"/>
                </a:moveTo>
                <a:cubicBezTo>
                  <a:pt x="10889" y="6073"/>
                  <a:pt x="15713" y="10889"/>
                  <a:pt x="21600" y="10889"/>
                </a:cubicBezTo>
                <a:cubicBezTo>
                  <a:pt x="15713" y="10889"/>
                  <a:pt x="10889" y="15704"/>
                  <a:pt x="10889" y="21600"/>
                </a:cubicBezTo>
                <a:cubicBezTo>
                  <a:pt x="10889" y="15704"/>
                  <a:pt x="6073" y="10889"/>
                  <a:pt x="0" y="10889"/>
                </a:cubicBezTo>
                <a:cubicBezTo>
                  <a:pt x="6073" y="10889"/>
                  <a:pt x="10889" y="6073"/>
                  <a:pt x="10889" y="0"/>
                </a:cubicBezTo>
                <a:close/>
              </a:path>
            </a:pathLst>
          </a:custGeom>
          <a:noFill/>
          <a:ln w="25400" cap="flat" cmpd="sng">
            <a:solidFill>
              <a:srgbClr val="292929"/>
            </a:solidFill>
            <a:prstDash val="solid"/>
            <a:miter lim="20162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9"/>
          <p:cNvGrpSpPr/>
          <p:nvPr/>
        </p:nvGrpSpPr>
        <p:grpSpPr>
          <a:xfrm>
            <a:off x="118745" y="47046"/>
            <a:ext cx="8172454" cy="4463619"/>
            <a:chOff x="-1" y="-1"/>
            <a:chExt cx="21793211" cy="11902984"/>
          </a:xfrm>
        </p:grpSpPr>
        <p:grpSp>
          <p:nvGrpSpPr>
            <p:cNvPr id="124" name="Google Shape;124;p29"/>
            <p:cNvGrpSpPr/>
            <p:nvPr/>
          </p:nvGrpSpPr>
          <p:grpSpPr>
            <a:xfrm>
              <a:off x="366218" y="-1"/>
              <a:ext cx="1362011" cy="1772173"/>
              <a:chOff x="0" y="254"/>
              <a:chExt cx="1362011" cy="1772173"/>
            </a:xfrm>
          </p:grpSpPr>
          <p:sp>
            <p:nvSpPr>
              <p:cNvPr id="125" name="Google Shape;125;p29"/>
              <p:cNvSpPr/>
              <p:nvPr/>
            </p:nvSpPr>
            <p:spPr>
              <a:xfrm>
                <a:off x="0" y="504237"/>
                <a:ext cx="1268190" cy="12681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942" y="0"/>
                    </a:moveTo>
                    <a:cubicBezTo>
                      <a:pt x="10942" y="6011"/>
                      <a:pt x="6022" y="10658"/>
                      <a:pt x="0" y="10658"/>
                    </a:cubicBezTo>
                    <a:cubicBezTo>
                      <a:pt x="6022" y="10658"/>
                      <a:pt x="10942" y="15578"/>
                      <a:pt x="10942" y="21600"/>
                    </a:cubicBezTo>
                    <a:cubicBezTo>
                      <a:pt x="10942" y="15578"/>
                      <a:pt x="15589" y="10658"/>
                      <a:pt x="21600" y="10658"/>
                    </a:cubicBezTo>
                    <a:cubicBezTo>
                      <a:pt x="15589" y="10658"/>
                      <a:pt x="10942" y="6011"/>
                      <a:pt x="10942" y="0"/>
                    </a:cubicBezTo>
                    <a:close/>
                  </a:path>
                </a:pathLst>
              </a:custGeom>
              <a:solidFill>
                <a:srgbClr val="6E6EE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9"/>
              <p:cNvSpPr/>
              <p:nvPr/>
            </p:nvSpPr>
            <p:spPr>
              <a:xfrm>
                <a:off x="858677" y="254"/>
                <a:ext cx="503334" cy="50333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942" y="0"/>
                    </a:moveTo>
                    <a:cubicBezTo>
                      <a:pt x="10942" y="6011"/>
                      <a:pt x="6022" y="10658"/>
                      <a:pt x="0" y="10658"/>
                    </a:cubicBezTo>
                    <a:cubicBezTo>
                      <a:pt x="6022" y="10658"/>
                      <a:pt x="10942" y="15578"/>
                      <a:pt x="10942" y="21600"/>
                    </a:cubicBezTo>
                    <a:cubicBezTo>
                      <a:pt x="10942" y="15578"/>
                      <a:pt x="15589" y="10658"/>
                      <a:pt x="21600" y="10658"/>
                    </a:cubicBezTo>
                    <a:cubicBezTo>
                      <a:pt x="15589" y="10658"/>
                      <a:pt x="10942" y="6011"/>
                      <a:pt x="10942" y="0"/>
                    </a:cubicBezTo>
                    <a:close/>
                  </a:path>
                </a:pathLst>
              </a:custGeom>
              <a:solidFill>
                <a:srgbClr val="6E6EE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29"/>
            <p:cNvGrpSpPr/>
            <p:nvPr/>
          </p:nvGrpSpPr>
          <p:grpSpPr>
            <a:xfrm>
              <a:off x="-1" y="9303716"/>
              <a:ext cx="1404541" cy="2599267"/>
              <a:chOff x="0" y="0"/>
              <a:chExt cx="1404541" cy="2599267"/>
            </a:xfrm>
          </p:grpSpPr>
          <p:sp>
            <p:nvSpPr>
              <p:cNvPr id="128" name="Google Shape;128;p29"/>
              <p:cNvSpPr/>
              <p:nvPr/>
            </p:nvSpPr>
            <p:spPr>
              <a:xfrm>
                <a:off x="136351" y="0"/>
                <a:ext cx="1268190" cy="12681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942" y="0"/>
                    </a:moveTo>
                    <a:cubicBezTo>
                      <a:pt x="10942" y="6011"/>
                      <a:pt x="6022" y="10658"/>
                      <a:pt x="0" y="10658"/>
                    </a:cubicBezTo>
                    <a:cubicBezTo>
                      <a:pt x="6022" y="10658"/>
                      <a:pt x="10942" y="15578"/>
                      <a:pt x="10942" y="21600"/>
                    </a:cubicBezTo>
                    <a:cubicBezTo>
                      <a:pt x="10942" y="15578"/>
                      <a:pt x="15589" y="10658"/>
                      <a:pt x="21600" y="10658"/>
                    </a:cubicBezTo>
                    <a:cubicBezTo>
                      <a:pt x="15589" y="10658"/>
                      <a:pt x="10942" y="6011"/>
                      <a:pt x="10942" y="0"/>
                    </a:cubicBezTo>
                    <a:close/>
                  </a:path>
                </a:pathLst>
              </a:custGeom>
              <a:solidFill>
                <a:srgbClr val="EC9DC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9"/>
              <p:cNvSpPr/>
              <p:nvPr/>
            </p:nvSpPr>
            <p:spPr>
              <a:xfrm>
                <a:off x="0" y="1922701"/>
                <a:ext cx="676566" cy="67656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942" y="0"/>
                    </a:moveTo>
                    <a:cubicBezTo>
                      <a:pt x="10942" y="6011"/>
                      <a:pt x="6022" y="10658"/>
                      <a:pt x="0" y="10658"/>
                    </a:cubicBezTo>
                    <a:cubicBezTo>
                      <a:pt x="6022" y="10658"/>
                      <a:pt x="10942" y="15578"/>
                      <a:pt x="10942" y="21600"/>
                    </a:cubicBezTo>
                    <a:cubicBezTo>
                      <a:pt x="10942" y="15578"/>
                      <a:pt x="15589" y="10658"/>
                      <a:pt x="21600" y="10658"/>
                    </a:cubicBezTo>
                    <a:cubicBezTo>
                      <a:pt x="15589" y="10658"/>
                      <a:pt x="10942" y="6011"/>
                      <a:pt x="10942" y="0"/>
                    </a:cubicBezTo>
                    <a:close/>
                  </a:path>
                </a:pathLst>
              </a:custGeom>
              <a:solidFill>
                <a:srgbClr val="EC9DC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29"/>
            <p:cNvSpPr/>
            <p:nvPr/>
          </p:nvSpPr>
          <p:spPr>
            <a:xfrm>
              <a:off x="20525020" y="383"/>
              <a:ext cx="1268190" cy="12681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42" y="0"/>
                  </a:moveTo>
                  <a:cubicBezTo>
                    <a:pt x="10942" y="6011"/>
                    <a:pt x="6022" y="10658"/>
                    <a:pt x="0" y="10658"/>
                  </a:cubicBezTo>
                  <a:cubicBezTo>
                    <a:pt x="6022" y="10658"/>
                    <a:pt x="10942" y="15578"/>
                    <a:pt x="10942" y="21600"/>
                  </a:cubicBezTo>
                  <a:cubicBezTo>
                    <a:pt x="10942" y="15578"/>
                    <a:pt x="15589" y="10658"/>
                    <a:pt x="21600" y="10658"/>
                  </a:cubicBezTo>
                  <a:cubicBezTo>
                    <a:pt x="15589" y="10658"/>
                    <a:pt x="10942" y="6011"/>
                    <a:pt x="10942" y="0"/>
                  </a:cubicBezTo>
                  <a:close/>
                </a:path>
              </a:pathLst>
            </a:custGeom>
            <a:solidFill>
              <a:srgbClr val="EC9DC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9"/>
          <p:cNvGrpSpPr/>
          <p:nvPr/>
        </p:nvGrpSpPr>
        <p:grpSpPr>
          <a:xfrm>
            <a:off x="-576828" y="1223481"/>
            <a:ext cx="9998526" cy="4015598"/>
            <a:chOff x="0" y="-1"/>
            <a:chExt cx="26662735" cy="10708262"/>
          </a:xfrm>
        </p:grpSpPr>
        <p:grpSp>
          <p:nvGrpSpPr>
            <p:cNvPr id="132" name="Google Shape;132;p29"/>
            <p:cNvGrpSpPr/>
            <p:nvPr/>
          </p:nvGrpSpPr>
          <p:grpSpPr>
            <a:xfrm>
              <a:off x="0" y="-1"/>
              <a:ext cx="2920172" cy="1259645"/>
              <a:chOff x="0" y="0"/>
              <a:chExt cx="2920172" cy="1259645"/>
            </a:xfrm>
          </p:grpSpPr>
          <p:sp>
            <p:nvSpPr>
              <p:cNvPr id="133" name="Google Shape;133;p29"/>
              <p:cNvSpPr/>
              <p:nvPr/>
            </p:nvSpPr>
            <p:spPr>
              <a:xfrm>
                <a:off x="0" y="149"/>
                <a:ext cx="2920172" cy="1259496"/>
              </a:xfrm>
              <a:custGeom>
                <a:avLst/>
                <a:gdLst/>
                <a:ahLst/>
                <a:cxnLst/>
                <a:rect l="l" t="t" r="r" b="b"/>
                <a:pathLst>
                  <a:path w="21403" h="21600" extrusionOk="0">
                    <a:moveTo>
                      <a:pt x="9706" y="0"/>
                    </a:moveTo>
                    <a:cubicBezTo>
                      <a:pt x="7603" y="0"/>
                      <a:pt x="5501" y="4045"/>
                      <a:pt x="5501" y="9949"/>
                    </a:cubicBezTo>
                    <a:cubicBezTo>
                      <a:pt x="5501" y="9472"/>
                      <a:pt x="4289" y="9472"/>
                      <a:pt x="4156" y="9472"/>
                    </a:cubicBezTo>
                    <a:cubicBezTo>
                      <a:pt x="3618" y="9472"/>
                      <a:pt x="3078" y="9793"/>
                      <a:pt x="2607" y="10261"/>
                    </a:cubicBezTo>
                    <a:cubicBezTo>
                      <a:pt x="1666" y="11206"/>
                      <a:pt x="992" y="13096"/>
                      <a:pt x="454" y="15462"/>
                    </a:cubicBezTo>
                    <a:cubicBezTo>
                      <a:pt x="50" y="17352"/>
                      <a:pt x="-83" y="19554"/>
                      <a:pt x="50" y="21600"/>
                    </a:cubicBezTo>
                    <a:lnTo>
                      <a:pt x="21384" y="21600"/>
                    </a:lnTo>
                    <a:cubicBezTo>
                      <a:pt x="21517" y="17977"/>
                      <a:pt x="20980" y="14830"/>
                      <a:pt x="19968" y="13252"/>
                    </a:cubicBezTo>
                    <a:cubicBezTo>
                      <a:pt x="19498" y="12627"/>
                      <a:pt x="18961" y="12151"/>
                      <a:pt x="18420" y="12151"/>
                    </a:cubicBezTo>
                    <a:cubicBezTo>
                      <a:pt x="18420" y="12151"/>
                      <a:pt x="18420" y="11995"/>
                      <a:pt x="18420" y="11995"/>
                    </a:cubicBezTo>
                    <a:cubicBezTo>
                      <a:pt x="18420" y="10581"/>
                      <a:pt x="18286" y="9316"/>
                      <a:pt x="18016" y="8059"/>
                    </a:cubicBezTo>
                    <a:cubicBezTo>
                      <a:pt x="17545" y="5857"/>
                      <a:pt x="16671" y="4279"/>
                      <a:pt x="15730" y="3647"/>
                    </a:cubicBezTo>
                    <a:cubicBezTo>
                      <a:pt x="15490" y="3530"/>
                      <a:pt x="15249" y="3467"/>
                      <a:pt x="15009" y="3467"/>
                    </a:cubicBezTo>
                    <a:cubicBezTo>
                      <a:pt x="14315" y="3467"/>
                      <a:pt x="13641" y="3975"/>
                      <a:pt x="13037" y="4912"/>
                    </a:cubicBezTo>
                    <a:cubicBezTo>
                      <a:pt x="12566" y="2866"/>
                      <a:pt x="11825" y="1289"/>
                      <a:pt x="10951" y="500"/>
                    </a:cubicBezTo>
                    <a:cubicBezTo>
                      <a:pt x="10547" y="164"/>
                      <a:pt x="10126" y="0"/>
                      <a:pt x="9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9"/>
              <p:cNvSpPr/>
              <p:nvPr/>
            </p:nvSpPr>
            <p:spPr>
              <a:xfrm>
                <a:off x="0" y="0"/>
                <a:ext cx="2920172" cy="1259635"/>
              </a:xfrm>
              <a:custGeom>
                <a:avLst/>
                <a:gdLst/>
                <a:ahLst/>
                <a:cxnLst/>
                <a:rect l="l" t="t" r="r" b="b"/>
                <a:pathLst>
                  <a:path w="21403" h="20159" extrusionOk="0">
                    <a:moveTo>
                      <a:pt x="21384" y="20159"/>
                    </a:moveTo>
                    <a:cubicBezTo>
                      <a:pt x="21517" y="16778"/>
                      <a:pt x="20980" y="13841"/>
                      <a:pt x="19968" y="12369"/>
                    </a:cubicBezTo>
                    <a:cubicBezTo>
                      <a:pt x="19498" y="11786"/>
                      <a:pt x="18961" y="11341"/>
                      <a:pt x="18420" y="11341"/>
                    </a:cubicBezTo>
                    <a:cubicBezTo>
                      <a:pt x="18420" y="11341"/>
                      <a:pt x="18420" y="11195"/>
                      <a:pt x="18420" y="11195"/>
                    </a:cubicBezTo>
                    <a:cubicBezTo>
                      <a:pt x="18420" y="9876"/>
                      <a:pt x="18286" y="8696"/>
                      <a:pt x="18016" y="7523"/>
                    </a:cubicBezTo>
                    <a:cubicBezTo>
                      <a:pt x="17545" y="5468"/>
                      <a:pt x="16671" y="3995"/>
                      <a:pt x="15730" y="3405"/>
                    </a:cubicBezTo>
                    <a:cubicBezTo>
                      <a:pt x="14789" y="2968"/>
                      <a:pt x="13844" y="3405"/>
                      <a:pt x="13037" y="4586"/>
                    </a:cubicBezTo>
                    <a:cubicBezTo>
                      <a:pt x="12566" y="2676"/>
                      <a:pt x="11825" y="1204"/>
                      <a:pt x="10951" y="468"/>
                    </a:cubicBezTo>
                    <a:cubicBezTo>
                      <a:pt x="8528" y="-1441"/>
                      <a:pt x="5501" y="2676"/>
                      <a:pt x="5501" y="9286"/>
                    </a:cubicBezTo>
                    <a:cubicBezTo>
                      <a:pt x="5501" y="8842"/>
                      <a:pt x="4289" y="8842"/>
                      <a:pt x="4156" y="8842"/>
                    </a:cubicBezTo>
                    <a:cubicBezTo>
                      <a:pt x="3618" y="8842"/>
                      <a:pt x="3078" y="9140"/>
                      <a:pt x="2607" y="9578"/>
                    </a:cubicBezTo>
                    <a:cubicBezTo>
                      <a:pt x="1666" y="10459"/>
                      <a:pt x="992" y="12223"/>
                      <a:pt x="454" y="14431"/>
                    </a:cubicBezTo>
                    <a:cubicBezTo>
                      <a:pt x="50" y="16195"/>
                      <a:pt x="-83" y="18250"/>
                      <a:pt x="50" y="20159"/>
                    </a:cubicBezTo>
                    <a:close/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9"/>
              <p:cNvSpPr/>
              <p:nvPr/>
            </p:nvSpPr>
            <p:spPr>
              <a:xfrm>
                <a:off x="915708" y="139487"/>
                <a:ext cx="357912" cy="30326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2202" y="649"/>
                      <a:pt x="2776" y="9827"/>
                      <a:pt x="0" y="21600"/>
                    </a:cubicBezTo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9"/>
              <p:cNvSpPr/>
              <p:nvPr/>
            </p:nvSpPr>
            <p:spPr>
              <a:xfrm>
                <a:off x="291419" y="727348"/>
                <a:ext cx="183492" cy="824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043" y="2387"/>
                      <a:pt x="6485" y="9547"/>
                      <a:pt x="0" y="21600"/>
                    </a:cubicBezTo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9"/>
              <p:cNvSpPr/>
              <p:nvPr/>
            </p:nvSpPr>
            <p:spPr>
              <a:xfrm>
                <a:off x="107911" y="846651"/>
                <a:ext cx="128412" cy="27550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268" y="5748"/>
                      <a:pt x="1532" y="13674"/>
                      <a:pt x="0" y="21600"/>
                    </a:cubicBezTo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9"/>
              <p:cNvSpPr/>
              <p:nvPr/>
            </p:nvSpPr>
            <p:spPr>
              <a:xfrm>
                <a:off x="300526" y="827981"/>
                <a:ext cx="64206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2409" y="3749"/>
                      <a:pt x="6281" y="10889"/>
                      <a:pt x="0" y="21600"/>
                    </a:cubicBezTo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29"/>
            <p:cNvGrpSpPr/>
            <p:nvPr/>
          </p:nvGrpSpPr>
          <p:grpSpPr>
            <a:xfrm>
              <a:off x="23891347" y="9424357"/>
              <a:ext cx="2771388" cy="1283904"/>
              <a:chOff x="0" y="0"/>
              <a:chExt cx="2771388" cy="1283904"/>
            </a:xfrm>
          </p:grpSpPr>
          <p:sp>
            <p:nvSpPr>
              <p:cNvPr id="140" name="Google Shape;140;p29"/>
              <p:cNvSpPr/>
              <p:nvPr/>
            </p:nvSpPr>
            <p:spPr>
              <a:xfrm>
                <a:off x="0" y="0"/>
                <a:ext cx="2771388" cy="12839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078" y="0"/>
                    </a:moveTo>
                    <a:cubicBezTo>
                      <a:pt x="6744" y="0"/>
                      <a:pt x="4015" y="5234"/>
                      <a:pt x="3560" y="12106"/>
                    </a:cubicBezTo>
                    <a:lnTo>
                      <a:pt x="3410" y="12106"/>
                    </a:lnTo>
                    <a:cubicBezTo>
                      <a:pt x="1515" y="12106"/>
                      <a:pt x="0" y="15547"/>
                      <a:pt x="0" y="19636"/>
                    </a:cubicBezTo>
                    <a:cubicBezTo>
                      <a:pt x="0" y="20286"/>
                      <a:pt x="0" y="20943"/>
                      <a:pt x="75" y="21600"/>
                    </a:cubicBezTo>
                    <a:lnTo>
                      <a:pt x="21296" y="21600"/>
                    </a:lnTo>
                    <a:cubicBezTo>
                      <a:pt x="21525" y="20448"/>
                      <a:pt x="21600" y="19141"/>
                      <a:pt x="21600" y="17835"/>
                    </a:cubicBezTo>
                    <a:cubicBezTo>
                      <a:pt x="21600" y="12106"/>
                      <a:pt x="19555" y="7692"/>
                      <a:pt x="16901" y="7692"/>
                    </a:cubicBezTo>
                    <a:cubicBezTo>
                      <a:pt x="16597" y="7692"/>
                      <a:pt x="16296" y="7692"/>
                      <a:pt x="15916" y="7855"/>
                    </a:cubicBezTo>
                    <a:cubicBezTo>
                      <a:pt x="14856" y="3270"/>
                      <a:pt x="12657" y="0"/>
                      <a:pt x="100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9"/>
              <p:cNvSpPr/>
              <p:nvPr/>
            </p:nvSpPr>
            <p:spPr>
              <a:xfrm>
                <a:off x="0" y="0"/>
                <a:ext cx="2771388" cy="12839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296" y="21600"/>
                    </a:moveTo>
                    <a:cubicBezTo>
                      <a:pt x="21525" y="20448"/>
                      <a:pt x="21600" y="19141"/>
                      <a:pt x="21600" y="17835"/>
                    </a:cubicBezTo>
                    <a:cubicBezTo>
                      <a:pt x="21600" y="12106"/>
                      <a:pt x="19555" y="7692"/>
                      <a:pt x="16901" y="7692"/>
                    </a:cubicBezTo>
                    <a:cubicBezTo>
                      <a:pt x="16597" y="7692"/>
                      <a:pt x="16296" y="7692"/>
                      <a:pt x="15916" y="7855"/>
                    </a:cubicBezTo>
                    <a:cubicBezTo>
                      <a:pt x="14856" y="3270"/>
                      <a:pt x="12657" y="0"/>
                      <a:pt x="10078" y="0"/>
                    </a:cubicBezTo>
                    <a:cubicBezTo>
                      <a:pt x="6744" y="0"/>
                      <a:pt x="4015" y="5234"/>
                      <a:pt x="3560" y="12106"/>
                    </a:cubicBezTo>
                    <a:cubicBezTo>
                      <a:pt x="3485" y="12106"/>
                      <a:pt x="3485" y="12106"/>
                      <a:pt x="3410" y="12106"/>
                    </a:cubicBezTo>
                    <a:cubicBezTo>
                      <a:pt x="1515" y="12106"/>
                      <a:pt x="0" y="15547"/>
                      <a:pt x="0" y="19636"/>
                    </a:cubicBezTo>
                    <a:cubicBezTo>
                      <a:pt x="0" y="20286"/>
                      <a:pt x="0" y="20943"/>
                      <a:pt x="75" y="21600"/>
                    </a:cubicBezTo>
                    <a:close/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9"/>
              <p:cNvSpPr/>
              <p:nvPr/>
            </p:nvSpPr>
            <p:spPr>
              <a:xfrm>
                <a:off x="670897" y="155787"/>
                <a:ext cx="398898" cy="4277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1048" y="2947"/>
                      <a:pt x="2116" y="11786"/>
                      <a:pt x="0" y="21600"/>
                    </a:cubicBezTo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9"/>
              <p:cNvSpPr/>
              <p:nvPr/>
            </p:nvSpPr>
            <p:spPr>
              <a:xfrm>
                <a:off x="608075" y="709964"/>
                <a:ext cx="33870" cy="12636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21600" extrusionOk="0">
                    <a:moveTo>
                      <a:pt x="15274" y="0"/>
                    </a:moveTo>
                    <a:cubicBezTo>
                      <a:pt x="4474" y="8327"/>
                      <a:pt x="-6326" y="14922"/>
                      <a:pt x="4474" y="21600"/>
                    </a:cubicBezTo>
                  </a:path>
                </a:pathLst>
              </a:custGeom>
              <a:noFill/>
              <a:ln w="25400" cap="rnd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720000" y="1867875"/>
            <a:ext cx="2336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273"/>
              </a:buClr>
              <a:buSzPts val="2300"/>
              <a:buFont typeface="Staatliches"/>
              <a:buNone/>
              <a:defRPr sz="2300" b="0">
                <a:solidFill>
                  <a:srgbClr val="EF727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720000" y="2270475"/>
            <a:ext cx="2336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Arial"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Arial"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Arial"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Arial"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Arial"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/>
          <p:nvPr/>
        </p:nvSpPr>
        <p:spPr>
          <a:xfrm>
            <a:off x="6568599" y="171802"/>
            <a:ext cx="578826" cy="5788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89" y="0"/>
                </a:moveTo>
                <a:cubicBezTo>
                  <a:pt x="10889" y="6073"/>
                  <a:pt x="15713" y="10889"/>
                  <a:pt x="21600" y="10889"/>
                </a:cubicBezTo>
                <a:cubicBezTo>
                  <a:pt x="15713" y="10889"/>
                  <a:pt x="10889" y="15704"/>
                  <a:pt x="10889" y="21600"/>
                </a:cubicBezTo>
                <a:cubicBezTo>
                  <a:pt x="10889" y="15704"/>
                  <a:pt x="6073" y="10889"/>
                  <a:pt x="0" y="10889"/>
                </a:cubicBezTo>
                <a:cubicBezTo>
                  <a:pt x="6073" y="10889"/>
                  <a:pt x="10889" y="6073"/>
                  <a:pt x="10889" y="0"/>
                </a:cubicBezTo>
                <a:close/>
              </a:path>
            </a:pathLst>
          </a:custGeom>
          <a:noFill/>
          <a:ln w="25400" cap="flat" cmpd="sng">
            <a:solidFill>
              <a:srgbClr val="292929"/>
            </a:solidFill>
            <a:prstDash val="solid"/>
            <a:miter lim="20162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0"/>
          <p:cNvSpPr/>
          <p:nvPr/>
        </p:nvSpPr>
        <p:spPr>
          <a:xfrm rot="10800000" flipH="1">
            <a:off x="-551937" y="3882438"/>
            <a:ext cx="1857822" cy="1738800"/>
          </a:xfrm>
          <a:custGeom>
            <a:avLst/>
            <a:gdLst/>
            <a:ahLst/>
            <a:cxnLst/>
            <a:rect l="l" t="t" r="r" b="b"/>
            <a:pathLst>
              <a:path w="21393" h="21600" extrusionOk="0">
                <a:moveTo>
                  <a:pt x="16960" y="0"/>
                </a:moveTo>
                <a:cubicBezTo>
                  <a:pt x="15696" y="0"/>
                  <a:pt x="14400" y="512"/>
                  <a:pt x="13399" y="1293"/>
                </a:cubicBezTo>
                <a:cubicBezTo>
                  <a:pt x="11769" y="2574"/>
                  <a:pt x="10777" y="4619"/>
                  <a:pt x="9209" y="5986"/>
                </a:cubicBezTo>
                <a:cubicBezTo>
                  <a:pt x="7561" y="7419"/>
                  <a:pt x="5435" y="7792"/>
                  <a:pt x="3654" y="8920"/>
                </a:cubicBezTo>
                <a:cubicBezTo>
                  <a:pt x="2032" y="9943"/>
                  <a:pt x="642" y="11195"/>
                  <a:pt x="154" y="13259"/>
                </a:cubicBezTo>
                <a:cubicBezTo>
                  <a:pt x="-94" y="14282"/>
                  <a:pt x="-32" y="15333"/>
                  <a:pt x="261" y="16337"/>
                </a:cubicBezTo>
                <a:cubicBezTo>
                  <a:pt x="765" y="18096"/>
                  <a:pt x="1979" y="19692"/>
                  <a:pt x="3468" y="20666"/>
                </a:cubicBezTo>
                <a:cubicBezTo>
                  <a:pt x="4212" y="21154"/>
                  <a:pt x="5044" y="21536"/>
                  <a:pt x="5913" y="21593"/>
                </a:cubicBezTo>
                <a:cubicBezTo>
                  <a:pt x="5984" y="21598"/>
                  <a:pt x="6056" y="21600"/>
                  <a:pt x="6128" y="21600"/>
                </a:cubicBezTo>
                <a:cubicBezTo>
                  <a:pt x="7416" y="21600"/>
                  <a:pt x="8661" y="20875"/>
                  <a:pt x="9492" y="19806"/>
                </a:cubicBezTo>
                <a:cubicBezTo>
                  <a:pt x="10369" y="18688"/>
                  <a:pt x="10812" y="17216"/>
                  <a:pt x="10901" y="15744"/>
                </a:cubicBezTo>
                <a:cubicBezTo>
                  <a:pt x="10954" y="14865"/>
                  <a:pt x="10892" y="13957"/>
                  <a:pt x="11158" y="13116"/>
                </a:cubicBezTo>
                <a:cubicBezTo>
                  <a:pt x="11991" y="10554"/>
                  <a:pt x="14914" y="10688"/>
                  <a:pt x="17014" y="10153"/>
                </a:cubicBezTo>
                <a:cubicBezTo>
                  <a:pt x="18068" y="9885"/>
                  <a:pt x="19247" y="9445"/>
                  <a:pt x="20026" y="8595"/>
                </a:cubicBezTo>
                <a:cubicBezTo>
                  <a:pt x="20957" y="7582"/>
                  <a:pt x="21506" y="5909"/>
                  <a:pt x="21373" y="4504"/>
                </a:cubicBezTo>
                <a:cubicBezTo>
                  <a:pt x="21231" y="3013"/>
                  <a:pt x="20496" y="1580"/>
                  <a:pt x="19344" y="748"/>
                </a:cubicBezTo>
                <a:cubicBezTo>
                  <a:pt x="18627" y="226"/>
                  <a:pt x="17800" y="0"/>
                  <a:pt x="16960" y="0"/>
                </a:cubicBezTo>
                <a:close/>
              </a:path>
            </a:pathLst>
          </a:custGeom>
          <a:solidFill>
            <a:srgbClr val="DFDEF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30"/>
          <p:cNvGrpSpPr/>
          <p:nvPr/>
        </p:nvGrpSpPr>
        <p:grpSpPr>
          <a:xfrm>
            <a:off x="-451353" y="-42657"/>
            <a:ext cx="1095064" cy="472367"/>
            <a:chOff x="0" y="0"/>
            <a:chExt cx="2920172" cy="1259645"/>
          </a:xfrm>
        </p:grpSpPr>
        <p:sp>
          <p:nvSpPr>
            <p:cNvPr id="151" name="Google Shape;151;p30"/>
            <p:cNvSpPr/>
            <p:nvPr/>
          </p:nvSpPr>
          <p:spPr>
            <a:xfrm>
              <a:off x="0" y="149"/>
              <a:ext cx="2920172" cy="1259496"/>
            </a:xfrm>
            <a:custGeom>
              <a:avLst/>
              <a:gdLst/>
              <a:ahLst/>
              <a:cxnLst/>
              <a:rect l="l" t="t" r="r" b="b"/>
              <a:pathLst>
                <a:path w="21403" h="21600" extrusionOk="0">
                  <a:moveTo>
                    <a:pt x="9706" y="0"/>
                  </a:moveTo>
                  <a:cubicBezTo>
                    <a:pt x="7603" y="0"/>
                    <a:pt x="5501" y="4045"/>
                    <a:pt x="5501" y="9949"/>
                  </a:cubicBezTo>
                  <a:cubicBezTo>
                    <a:pt x="5501" y="9472"/>
                    <a:pt x="4289" y="9472"/>
                    <a:pt x="4156" y="9472"/>
                  </a:cubicBezTo>
                  <a:cubicBezTo>
                    <a:pt x="3618" y="9472"/>
                    <a:pt x="3078" y="9793"/>
                    <a:pt x="2607" y="10261"/>
                  </a:cubicBezTo>
                  <a:cubicBezTo>
                    <a:pt x="1666" y="11206"/>
                    <a:pt x="992" y="13096"/>
                    <a:pt x="454" y="15462"/>
                  </a:cubicBezTo>
                  <a:cubicBezTo>
                    <a:pt x="50" y="17352"/>
                    <a:pt x="-83" y="19554"/>
                    <a:pt x="50" y="21600"/>
                  </a:cubicBezTo>
                  <a:lnTo>
                    <a:pt x="21384" y="21600"/>
                  </a:lnTo>
                  <a:cubicBezTo>
                    <a:pt x="21517" y="17977"/>
                    <a:pt x="20980" y="14830"/>
                    <a:pt x="19968" y="13252"/>
                  </a:cubicBezTo>
                  <a:cubicBezTo>
                    <a:pt x="19498" y="12627"/>
                    <a:pt x="18961" y="12151"/>
                    <a:pt x="18420" y="12151"/>
                  </a:cubicBezTo>
                  <a:cubicBezTo>
                    <a:pt x="18420" y="12151"/>
                    <a:pt x="18420" y="11995"/>
                    <a:pt x="18420" y="11995"/>
                  </a:cubicBezTo>
                  <a:cubicBezTo>
                    <a:pt x="18420" y="10581"/>
                    <a:pt x="18286" y="9316"/>
                    <a:pt x="18016" y="8059"/>
                  </a:cubicBezTo>
                  <a:cubicBezTo>
                    <a:pt x="17545" y="5857"/>
                    <a:pt x="16671" y="4279"/>
                    <a:pt x="15730" y="3647"/>
                  </a:cubicBezTo>
                  <a:cubicBezTo>
                    <a:pt x="15490" y="3530"/>
                    <a:pt x="15249" y="3467"/>
                    <a:pt x="15009" y="3467"/>
                  </a:cubicBezTo>
                  <a:cubicBezTo>
                    <a:pt x="14315" y="3467"/>
                    <a:pt x="13641" y="3975"/>
                    <a:pt x="13037" y="4912"/>
                  </a:cubicBezTo>
                  <a:cubicBezTo>
                    <a:pt x="12566" y="2866"/>
                    <a:pt x="11825" y="1289"/>
                    <a:pt x="10951" y="500"/>
                  </a:cubicBezTo>
                  <a:cubicBezTo>
                    <a:pt x="10547" y="164"/>
                    <a:pt x="10126" y="0"/>
                    <a:pt x="9706" y="0"/>
                  </a:cubicBezTo>
                  <a:close/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0"/>
            <p:cNvSpPr/>
            <p:nvPr/>
          </p:nvSpPr>
          <p:spPr>
            <a:xfrm>
              <a:off x="0" y="0"/>
              <a:ext cx="2920172" cy="1259635"/>
            </a:xfrm>
            <a:custGeom>
              <a:avLst/>
              <a:gdLst/>
              <a:ahLst/>
              <a:cxnLst/>
              <a:rect l="l" t="t" r="r" b="b"/>
              <a:pathLst>
                <a:path w="21403" h="20159" extrusionOk="0">
                  <a:moveTo>
                    <a:pt x="21384" y="20159"/>
                  </a:moveTo>
                  <a:cubicBezTo>
                    <a:pt x="21517" y="16778"/>
                    <a:pt x="20980" y="13841"/>
                    <a:pt x="19968" y="12369"/>
                  </a:cubicBezTo>
                  <a:cubicBezTo>
                    <a:pt x="19498" y="11786"/>
                    <a:pt x="18961" y="11341"/>
                    <a:pt x="18420" y="11341"/>
                  </a:cubicBezTo>
                  <a:cubicBezTo>
                    <a:pt x="18420" y="11341"/>
                    <a:pt x="18420" y="11195"/>
                    <a:pt x="18420" y="11195"/>
                  </a:cubicBezTo>
                  <a:cubicBezTo>
                    <a:pt x="18420" y="9876"/>
                    <a:pt x="18286" y="8696"/>
                    <a:pt x="18016" y="7523"/>
                  </a:cubicBezTo>
                  <a:cubicBezTo>
                    <a:pt x="17545" y="5468"/>
                    <a:pt x="16671" y="3995"/>
                    <a:pt x="15730" y="3405"/>
                  </a:cubicBezTo>
                  <a:cubicBezTo>
                    <a:pt x="14789" y="2968"/>
                    <a:pt x="13844" y="3405"/>
                    <a:pt x="13037" y="4586"/>
                  </a:cubicBezTo>
                  <a:cubicBezTo>
                    <a:pt x="12566" y="2676"/>
                    <a:pt x="11825" y="1204"/>
                    <a:pt x="10951" y="468"/>
                  </a:cubicBezTo>
                  <a:cubicBezTo>
                    <a:pt x="8528" y="-1441"/>
                    <a:pt x="5501" y="2676"/>
                    <a:pt x="5501" y="9286"/>
                  </a:cubicBezTo>
                  <a:cubicBezTo>
                    <a:pt x="5501" y="8842"/>
                    <a:pt x="4289" y="8842"/>
                    <a:pt x="4156" y="8842"/>
                  </a:cubicBezTo>
                  <a:cubicBezTo>
                    <a:pt x="3618" y="8842"/>
                    <a:pt x="3078" y="9140"/>
                    <a:pt x="2607" y="9578"/>
                  </a:cubicBezTo>
                  <a:cubicBezTo>
                    <a:pt x="1666" y="10459"/>
                    <a:pt x="992" y="12223"/>
                    <a:pt x="454" y="14431"/>
                  </a:cubicBezTo>
                  <a:cubicBezTo>
                    <a:pt x="50" y="16195"/>
                    <a:pt x="-83" y="18250"/>
                    <a:pt x="50" y="20159"/>
                  </a:cubicBezTo>
                  <a:close/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0"/>
            <p:cNvSpPr/>
            <p:nvPr/>
          </p:nvSpPr>
          <p:spPr>
            <a:xfrm>
              <a:off x="915708" y="139487"/>
              <a:ext cx="357912" cy="3032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2202" y="649"/>
                    <a:pt x="2776" y="9827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0"/>
            <p:cNvSpPr/>
            <p:nvPr/>
          </p:nvSpPr>
          <p:spPr>
            <a:xfrm>
              <a:off x="291418" y="727348"/>
              <a:ext cx="183492" cy="824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4043" y="2387"/>
                    <a:pt x="6485" y="9547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0"/>
            <p:cNvSpPr/>
            <p:nvPr/>
          </p:nvSpPr>
          <p:spPr>
            <a:xfrm>
              <a:off x="107911" y="846651"/>
              <a:ext cx="128412" cy="275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9268" y="5748"/>
                    <a:pt x="1532" y="13674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0"/>
            <p:cNvSpPr/>
            <p:nvPr/>
          </p:nvSpPr>
          <p:spPr>
            <a:xfrm>
              <a:off x="300525" y="827981"/>
              <a:ext cx="64206" cy="55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2409" y="3749"/>
                    <a:pt x="6281" y="10889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30"/>
          <p:cNvSpPr/>
          <p:nvPr/>
        </p:nvSpPr>
        <p:spPr>
          <a:xfrm>
            <a:off x="-95351" y="3664502"/>
            <a:ext cx="578826" cy="5788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89" y="0"/>
                </a:moveTo>
                <a:cubicBezTo>
                  <a:pt x="10889" y="6073"/>
                  <a:pt x="15713" y="10889"/>
                  <a:pt x="21600" y="10889"/>
                </a:cubicBezTo>
                <a:cubicBezTo>
                  <a:pt x="15713" y="10889"/>
                  <a:pt x="10889" y="15704"/>
                  <a:pt x="10889" y="21600"/>
                </a:cubicBezTo>
                <a:cubicBezTo>
                  <a:pt x="10889" y="15704"/>
                  <a:pt x="6073" y="10889"/>
                  <a:pt x="0" y="10889"/>
                </a:cubicBezTo>
                <a:cubicBezTo>
                  <a:pt x="6073" y="10889"/>
                  <a:pt x="10889" y="6073"/>
                  <a:pt x="10889" y="0"/>
                </a:cubicBezTo>
                <a:close/>
              </a:path>
            </a:pathLst>
          </a:custGeom>
          <a:noFill/>
          <a:ln w="25400" cap="flat" cmpd="sng">
            <a:solidFill>
              <a:srgbClr val="292929"/>
            </a:solidFill>
            <a:prstDash val="solid"/>
            <a:miter lim="20162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720000" y="2134950"/>
            <a:ext cx="24684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5000"/>
              <a:buFont typeface="Staatliches"/>
              <a:buNone/>
              <a:defRPr sz="5000" b="0">
                <a:solidFill>
                  <a:srgbClr val="292929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720000" y="3583650"/>
            <a:ext cx="24684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-216476" y="-568126"/>
            <a:ext cx="3854482" cy="3259602"/>
          </a:xfrm>
          <a:custGeom>
            <a:avLst/>
            <a:gdLst/>
            <a:ahLst/>
            <a:cxnLst/>
            <a:rect l="l" t="t" r="r" b="b"/>
            <a:pathLst>
              <a:path w="20819" h="21600" extrusionOk="0">
                <a:moveTo>
                  <a:pt x="12218" y="0"/>
                </a:moveTo>
                <a:cubicBezTo>
                  <a:pt x="10625" y="0"/>
                  <a:pt x="9020" y="273"/>
                  <a:pt x="7517" y="761"/>
                </a:cubicBezTo>
                <a:cubicBezTo>
                  <a:pt x="6517" y="1078"/>
                  <a:pt x="5492" y="1518"/>
                  <a:pt x="4716" y="2378"/>
                </a:cubicBezTo>
                <a:cubicBezTo>
                  <a:pt x="3408" y="3830"/>
                  <a:pt x="3074" y="6152"/>
                  <a:pt x="2290" y="8105"/>
                </a:cubicBezTo>
                <a:cubicBezTo>
                  <a:pt x="1782" y="9363"/>
                  <a:pt x="1073" y="10488"/>
                  <a:pt x="590" y="11767"/>
                </a:cubicBezTo>
                <a:cubicBezTo>
                  <a:pt x="-469" y="14620"/>
                  <a:pt x="-127" y="17975"/>
                  <a:pt x="1824" y="20164"/>
                </a:cubicBezTo>
                <a:cubicBezTo>
                  <a:pt x="2698" y="21137"/>
                  <a:pt x="3800" y="21600"/>
                  <a:pt x="4904" y="21600"/>
                </a:cubicBezTo>
                <a:cubicBezTo>
                  <a:pt x="6086" y="21600"/>
                  <a:pt x="7271" y="21071"/>
                  <a:pt x="8184" y="20072"/>
                </a:cubicBezTo>
                <a:cubicBezTo>
                  <a:pt x="8993" y="19192"/>
                  <a:pt x="9643" y="18128"/>
                  <a:pt x="10427" y="17228"/>
                </a:cubicBezTo>
                <a:cubicBezTo>
                  <a:pt x="11836" y="15612"/>
                  <a:pt x="13553" y="14344"/>
                  <a:pt x="15254" y="13250"/>
                </a:cubicBezTo>
                <a:cubicBezTo>
                  <a:pt x="15437" y="13137"/>
                  <a:pt x="15629" y="13025"/>
                  <a:pt x="15821" y="12922"/>
                </a:cubicBezTo>
                <a:cubicBezTo>
                  <a:pt x="17230" y="12186"/>
                  <a:pt x="18822" y="11818"/>
                  <a:pt x="19880" y="10376"/>
                </a:cubicBezTo>
                <a:cubicBezTo>
                  <a:pt x="21131" y="8668"/>
                  <a:pt x="21073" y="5886"/>
                  <a:pt x="20056" y="3953"/>
                </a:cubicBezTo>
                <a:cubicBezTo>
                  <a:pt x="19030" y="2030"/>
                  <a:pt x="17238" y="874"/>
                  <a:pt x="15395" y="393"/>
                </a:cubicBezTo>
                <a:cubicBezTo>
                  <a:pt x="14366" y="125"/>
                  <a:pt x="13295" y="0"/>
                  <a:pt x="12218" y="0"/>
                </a:cubicBezTo>
                <a:close/>
              </a:path>
            </a:pathLst>
          </a:custGeom>
          <a:solidFill>
            <a:srgbClr val="DFDEF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31"/>
          <p:cNvGrpSpPr/>
          <p:nvPr/>
        </p:nvGrpSpPr>
        <p:grpSpPr>
          <a:xfrm>
            <a:off x="3902997" y="4734969"/>
            <a:ext cx="1095064" cy="472367"/>
            <a:chOff x="0" y="0"/>
            <a:chExt cx="2920172" cy="1259645"/>
          </a:xfrm>
        </p:grpSpPr>
        <p:sp>
          <p:nvSpPr>
            <p:cNvPr id="164" name="Google Shape;164;p31"/>
            <p:cNvSpPr/>
            <p:nvPr/>
          </p:nvSpPr>
          <p:spPr>
            <a:xfrm>
              <a:off x="0" y="149"/>
              <a:ext cx="2920172" cy="1259496"/>
            </a:xfrm>
            <a:custGeom>
              <a:avLst/>
              <a:gdLst/>
              <a:ahLst/>
              <a:cxnLst/>
              <a:rect l="l" t="t" r="r" b="b"/>
              <a:pathLst>
                <a:path w="21403" h="21600" extrusionOk="0">
                  <a:moveTo>
                    <a:pt x="9706" y="0"/>
                  </a:moveTo>
                  <a:cubicBezTo>
                    <a:pt x="7603" y="0"/>
                    <a:pt x="5501" y="4045"/>
                    <a:pt x="5501" y="9949"/>
                  </a:cubicBezTo>
                  <a:cubicBezTo>
                    <a:pt x="5501" y="9472"/>
                    <a:pt x="4289" y="9472"/>
                    <a:pt x="4156" y="9472"/>
                  </a:cubicBezTo>
                  <a:cubicBezTo>
                    <a:pt x="3618" y="9472"/>
                    <a:pt x="3078" y="9793"/>
                    <a:pt x="2607" y="10261"/>
                  </a:cubicBezTo>
                  <a:cubicBezTo>
                    <a:pt x="1666" y="11206"/>
                    <a:pt x="992" y="13096"/>
                    <a:pt x="454" y="15462"/>
                  </a:cubicBezTo>
                  <a:cubicBezTo>
                    <a:pt x="50" y="17352"/>
                    <a:pt x="-83" y="19554"/>
                    <a:pt x="50" y="21600"/>
                  </a:cubicBezTo>
                  <a:lnTo>
                    <a:pt x="21384" y="21600"/>
                  </a:lnTo>
                  <a:cubicBezTo>
                    <a:pt x="21517" y="17977"/>
                    <a:pt x="20980" y="14830"/>
                    <a:pt x="19968" y="13252"/>
                  </a:cubicBezTo>
                  <a:cubicBezTo>
                    <a:pt x="19498" y="12627"/>
                    <a:pt x="18961" y="12151"/>
                    <a:pt x="18420" y="12151"/>
                  </a:cubicBezTo>
                  <a:cubicBezTo>
                    <a:pt x="18420" y="12151"/>
                    <a:pt x="18420" y="11995"/>
                    <a:pt x="18420" y="11995"/>
                  </a:cubicBezTo>
                  <a:cubicBezTo>
                    <a:pt x="18420" y="10581"/>
                    <a:pt x="18286" y="9316"/>
                    <a:pt x="18016" y="8059"/>
                  </a:cubicBezTo>
                  <a:cubicBezTo>
                    <a:pt x="17545" y="5857"/>
                    <a:pt x="16671" y="4279"/>
                    <a:pt x="15730" y="3647"/>
                  </a:cubicBezTo>
                  <a:cubicBezTo>
                    <a:pt x="15490" y="3530"/>
                    <a:pt x="15249" y="3467"/>
                    <a:pt x="15009" y="3467"/>
                  </a:cubicBezTo>
                  <a:cubicBezTo>
                    <a:pt x="14315" y="3467"/>
                    <a:pt x="13641" y="3975"/>
                    <a:pt x="13037" y="4912"/>
                  </a:cubicBezTo>
                  <a:cubicBezTo>
                    <a:pt x="12566" y="2866"/>
                    <a:pt x="11825" y="1289"/>
                    <a:pt x="10951" y="500"/>
                  </a:cubicBezTo>
                  <a:cubicBezTo>
                    <a:pt x="10547" y="164"/>
                    <a:pt x="10126" y="0"/>
                    <a:pt x="9706" y="0"/>
                  </a:cubicBezTo>
                  <a:close/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0" y="0"/>
              <a:ext cx="2920172" cy="1259635"/>
            </a:xfrm>
            <a:custGeom>
              <a:avLst/>
              <a:gdLst/>
              <a:ahLst/>
              <a:cxnLst/>
              <a:rect l="l" t="t" r="r" b="b"/>
              <a:pathLst>
                <a:path w="21403" h="20159" extrusionOk="0">
                  <a:moveTo>
                    <a:pt x="21384" y="20159"/>
                  </a:moveTo>
                  <a:cubicBezTo>
                    <a:pt x="21517" y="16778"/>
                    <a:pt x="20980" y="13841"/>
                    <a:pt x="19968" y="12369"/>
                  </a:cubicBezTo>
                  <a:cubicBezTo>
                    <a:pt x="19498" y="11786"/>
                    <a:pt x="18961" y="11341"/>
                    <a:pt x="18420" y="11341"/>
                  </a:cubicBezTo>
                  <a:cubicBezTo>
                    <a:pt x="18420" y="11341"/>
                    <a:pt x="18420" y="11195"/>
                    <a:pt x="18420" y="11195"/>
                  </a:cubicBezTo>
                  <a:cubicBezTo>
                    <a:pt x="18420" y="9876"/>
                    <a:pt x="18286" y="8696"/>
                    <a:pt x="18016" y="7523"/>
                  </a:cubicBezTo>
                  <a:cubicBezTo>
                    <a:pt x="17545" y="5468"/>
                    <a:pt x="16671" y="3995"/>
                    <a:pt x="15730" y="3405"/>
                  </a:cubicBezTo>
                  <a:cubicBezTo>
                    <a:pt x="14789" y="2968"/>
                    <a:pt x="13844" y="3405"/>
                    <a:pt x="13037" y="4586"/>
                  </a:cubicBezTo>
                  <a:cubicBezTo>
                    <a:pt x="12566" y="2676"/>
                    <a:pt x="11825" y="1204"/>
                    <a:pt x="10951" y="468"/>
                  </a:cubicBezTo>
                  <a:cubicBezTo>
                    <a:pt x="8528" y="-1441"/>
                    <a:pt x="5501" y="2676"/>
                    <a:pt x="5501" y="9286"/>
                  </a:cubicBezTo>
                  <a:cubicBezTo>
                    <a:pt x="5501" y="8842"/>
                    <a:pt x="4289" y="8842"/>
                    <a:pt x="4156" y="8842"/>
                  </a:cubicBezTo>
                  <a:cubicBezTo>
                    <a:pt x="3618" y="8842"/>
                    <a:pt x="3078" y="9140"/>
                    <a:pt x="2607" y="9578"/>
                  </a:cubicBezTo>
                  <a:cubicBezTo>
                    <a:pt x="1666" y="10459"/>
                    <a:pt x="992" y="12223"/>
                    <a:pt x="454" y="14431"/>
                  </a:cubicBezTo>
                  <a:cubicBezTo>
                    <a:pt x="50" y="16195"/>
                    <a:pt x="-83" y="18250"/>
                    <a:pt x="50" y="20159"/>
                  </a:cubicBezTo>
                  <a:close/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915708" y="139487"/>
              <a:ext cx="357912" cy="3032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2202" y="649"/>
                    <a:pt x="2776" y="9827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291418" y="727348"/>
              <a:ext cx="183492" cy="824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4043" y="2387"/>
                    <a:pt x="6485" y="9547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107911" y="846651"/>
              <a:ext cx="128412" cy="275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9268" y="5748"/>
                    <a:pt x="1532" y="13674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300525" y="827981"/>
              <a:ext cx="64206" cy="55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2409" y="3749"/>
                    <a:pt x="6281" y="10889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31"/>
          <p:cNvGrpSpPr/>
          <p:nvPr/>
        </p:nvGrpSpPr>
        <p:grpSpPr>
          <a:xfrm>
            <a:off x="-1" y="201925"/>
            <a:ext cx="8610264" cy="4689360"/>
            <a:chOff x="0" y="-1"/>
            <a:chExt cx="22960704" cy="12504961"/>
          </a:xfrm>
        </p:grpSpPr>
        <p:grpSp>
          <p:nvGrpSpPr>
            <p:cNvPr id="171" name="Google Shape;171;p31"/>
            <p:cNvGrpSpPr/>
            <p:nvPr/>
          </p:nvGrpSpPr>
          <p:grpSpPr>
            <a:xfrm>
              <a:off x="0" y="-1"/>
              <a:ext cx="22046009" cy="12504961"/>
              <a:chOff x="0" y="0"/>
              <a:chExt cx="22046009" cy="12504961"/>
            </a:xfrm>
          </p:grpSpPr>
          <p:sp>
            <p:nvSpPr>
              <p:cNvPr id="172" name="Google Shape;172;p31"/>
              <p:cNvSpPr/>
              <p:nvPr/>
            </p:nvSpPr>
            <p:spPr>
              <a:xfrm>
                <a:off x="20456735" y="0"/>
                <a:ext cx="1589274" cy="15892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942" y="0"/>
                    </a:moveTo>
                    <a:cubicBezTo>
                      <a:pt x="10942" y="6011"/>
                      <a:pt x="6022" y="10658"/>
                      <a:pt x="0" y="10658"/>
                    </a:cubicBezTo>
                    <a:cubicBezTo>
                      <a:pt x="6022" y="10658"/>
                      <a:pt x="10942" y="15578"/>
                      <a:pt x="10942" y="21600"/>
                    </a:cubicBezTo>
                    <a:cubicBezTo>
                      <a:pt x="10942" y="15578"/>
                      <a:pt x="15589" y="10658"/>
                      <a:pt x="21600" y="10658"/>
                    </a:cubicBezTo>
                    <a:cubicBezTo>
                      <a:pt x="15589" y="10658"/>
                      <a:pt x="10942" y="6011"/>
                      <a:pt x="10942" y="0"/>
                    </a:cubicBezTo>
                    <a:close/>
                  </a:path>
                </a:pathLst>
              </a:custGeom>
              <a:solidFill>
                <a:srgbClr val="EC9DC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1"/>
              <p:cNvSpPr/>
              <p:nvPr/>
            </p:nvSpPr>
            <p:spPr>
              <a:xfrm>
                <a:off x="474274" y="11236771"/>
                <a:ext cx="1268190" cy="12681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942" y="0"/>
                    </a:moveTo>
                    <a:cubicBezTo>
                      <a:pt x="10942" y="6011"/>
                      <a:pt x="6022" y="10658"/>
                      <a:pt x="0" y="10658"/>
                    </a:cubicBezTo>
                    <a:cubicBezTo>
                      <a:pt x="6022" y="10658"/>
                      <a:pt x="10942" y="15578"/>
                      <a:pt x="10942" y="21600"/>
                    </a:cubicBezTo>
                    <a:cubicBezTo>
                      <a:pt x="10942" y="15578"/>
                      <a:pt x="15589" y="10658"/>
                      <a:pt x="21600" y="10658"/>
                    </a:cubicBezTo>
                    <a:cubicBezTo>
                      <a:pt x="15589" y="10658"/>
                      <a:pt x="10942" y="6011"/>
                      <a:pt x="10942" y="0"/>
                    </a:cubicBezTo>
                    <a:close/>
                  </a:path>
                </a:pathLst>
              </a:custGeom>
              <a:solidFill>
                <a:srgbClr val="6E6EE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1"/>
              <p:cNvSpPr/>
              <p:nvPr/>
            </p:nvSpPr>
            <p:spPr>
              <a:xfrm>
                <a:off x="0" y="507669"/>
                <a:ext cx="1543482" cy="15434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89" y="0"/>
                    </a:moveTo>
                    <a:cubicBezTo>
                      <a:pt x="10889" y="6073"/>
                      <a:pt x="15713" y="10889"/>
                      <a:pt x="21600" y="10889"/>
                    </a:cubicBezTo>
                    <a:cubicBezTo>
                      <a:pt x="15713" y="10889"/>
                      <a:pt x="10889" y="15704"/>
                      <a:pt x="10889" y="21600"/>
                    </a:cubicBezTo>
                    <a:cubicBezTo>
                      <a:pt x="10889" y="15704"/>
                      <a:pt x="6073" y="10889"/>
                      <a:pt x="0" y="10889"/>
                    </a:cubicBezTo>
                    <a:cubicBezTo>
                      <a:pt x="6073" y="10889"/>
                      <a:pt x="10889" y="6073"/>
                      <a:pt x="10889" y="0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rgbClr val="292929"/>
                </a:solidFill>
                <a:prstDash val="solid"/>
                <a:miter lim="20162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31"/>
            <p:cNvSpPr/>
            <p:nvPr/>
          </p:nvSpPr>
          <p:spPr>
            <a:xfrm>
              <a:off x="1201938" y="10278740"/>
              <a:ext cx="699300" cy="6993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42" y="0"/>
                  </a:moveTo>
                  <a:cubicBezTo>
                    <a:pt x="10942" y="6011"/>
                    <a:pt x="6022" y="10658"/>
                    <a:pt x="0" y="10658"/>
                  </a:cubicBezTo>
                  <a:cubicBezTo>
                    <a:pt x="6022" y="10658"/>
                    <a:pt x="10942" y="15578"/>
                    <a:pt x="10942" y="21600"/>
                  </a:cubicBezTo>
                  <a:cubicBezTo>
                    <a:pt x="10942" y="15578"/>
                    <a:pt x="15589" y="10658"/>
                    <a:pt x="21600" y="10658"/>
                  </a:cubicBezTo>
                  <a:cubicBezTo>
                    <a:pt x="15589" y="10658"/>
                    <a:pt x="10942" y="6011"/>
                    <a:pt x="10942" y="0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21847440" y="1128541"/>
              <a:ext cx="1113264" cy="11132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42" y="0"/>
                  </a:moveTo>
                  <a:cubicBezTo>
                    <a:pt x="10942" y="6011"/>
                    <a:pt x="6022" y="10658"/>
                    <a:pt x="0" y="10658"/>
                  </a:cubicBezTo>
                  <a:cubicBezTo>
                    <a:pt x="6022" y="10658"/>
                    <a:pt x="10942" y="15578"/>
                    <a:pt x="10942" y="21600"/>
                  </a:cubicBezTo>
                  <a:cubicBezTo>
                    <a:pt x="10942" y="15578"/>
                    <a:pt x="15589" y="10658"/>
                    <a:pt x="21600" y="10658"/>
                  </a:cubicBezTo>
                  <a:cubicBezTo>
                    <a:pt x="15589" y="10658"/>
                    <a:pt x="10942" y="6011"/>
                    <a:pt x="10942" y="0"/>
                  </a:cubicBezTo>
                  <a:close/>
                </a:path>
              </a:pathLst>
            </a:custGeom>
            <a:solidFill>
              <a:srgbClr val="EC9DC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31"/>
          <p:cNvGrpSpPr/>
          <p:nvPr/>
        </p:nvGrpSpPr>
        <p:grpSpPr>
          <a:xfrm>
            <a:off x="2406755" y="-144318"/>
            <a:ext cx="1282234" cy="553100"/>
            <a:chOff x="-1" y="-1"/>
            <a:chExt cx="3419290" cy="1474933"/>
          </a:xfrm>
        </p:grpSpPr>
        <p:sp>
          <p:nvSpPr>
            <p:cNvPr id="178" name="Google Shape;178;p31"/>
            <p:cNvSpPr/>
            <p:nvPr/>
          </p:nvSpPr>
          <p:spPr>
            <a:xfrm>
              <a:off x="-1" y="175"/>
              <a:ext cx="3419290" cy="1474740"/>
            </a:xfrm>
            <a:custGeom>
              <a:avLst/>
              <a:gdLst/>
              <a:ahLst/>
              <a:cxnLst/>
              <a:rect l="l" t="t" r="r" b="b"/>
              <a:pathLst>
                <a:path w="21403" h="21600" extrusionOk="0">
                  <a:moveTo>
                    <a:pt x="9706" y="0"/>
                  </a:moveTo>
                  <a:cubicBezTo>
                    <a:pt x="7603" y="0"/>
                    <a:pt x="5501" y="4045"/>
                    <a:pt x="5501" y="9949"/>
                  </a:cubicBezTo>
                  <a:cubicBezTo>
                    <a:pt x="5501" y="9472"/>
                    <a:pt x="4289" y="9472"/>
                    <a:pt x="4156" y="9472"/>
                  </a:cubicBezTo>
                  <a:cubicBezTo>
                    <a:pt x="3618" y="9472"/>
                    <a:pt x="3078" y="9793"/>
                    <a:pt x="2607" y="10261"/>
                  </a:cubicBezTo>
                  <a:cubicBezTo>
                    <a:pt x="1666" y="11206"/>
                    <a:pt x="992" y="13096"/>
                    <a:pt x="454" y="15462"/>
                  </a:cubicBezTo>
                  <a:cubicBezTo>
                    <a:pt x="50" y="17352"/>
                    <a:pt x="-83" y="19554"/>
                    <a:pt x="50" y="21600"/>
                  </a:cubicBezTo>
                  <a:lnTo>
                    <a:pt x="21384" y="21600"/>
                  </a:lnTo>
                  <a:cubicBezTo>
                    <a:pt x="21517" y="17977"/>
                    <a:pt x="20980" y="14830"/>
                    <a:pt x="19968" y="13252"/>
                  </a:cubicBezTo>
                  <a:cubicBezTo>
                    <a:pt x="19498" y="12627"/>
                    <a:pt x="18961" y="12151"/>
                    <a:pt x="18420" y="12151"/>
                  </a:cubicBezTo>
                  <a:cubicBezTo>
                    <a:pt x="18420" y="12151"/>
                    <a:pt x="18420" y="11995"/>
                    <a:pt x="18420" y="11995"/>
                  </a:cubicBezTo>
                  <a:cubicBezTo>
                    <a:pt x="18420" y="10581"/>
                    <a:pt x="18286" y="9316"/>
                    <a:pt x="18016" y="8059"/>
                  </a:cubicBezTo>
                  <a:cubicBezTo>
                    <a:pt x="17545" y="5857"/>
                    <a:pt x="16671" y="4279"/>
                    <a:pt x="15730" y="3647"/>
                  </a:cubicBezTo>
                  <a:cubicBezTo>
                    <a:pt x="15490" y="3530"/>
                    <a:pt x="15249" y="3467"/>
                    <a:pt x="15009" y="3467"/>
                  </a:cubicBezTo>
                  <a:cubicBezTo>
                    <a:pt x="14315" y="3467"/>
                    <a:pt x="13641" y="3975"/>
                    <a:pt x="13037" y="4912"/>
                  </a:cubicBezTo>
                  <a:cubicBezTo>
                    <a:pt x="12566" y="2866"/>
                    <a:pt x="11825" y="1289"/>
                    <a:pt x="10951" y="500"/>
                  </a:cubicBezTo>
                  <a:cubicBezTo>
                    <a:pt x="10547" y="164"/>
                    <a:pt x="10126" y="0"/>
                    <a:pt x="9706" y="0"/>
                  </a:cubicBezTo>
                  <a:close/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-1" y="-1"/>
              <a:ext cx="3419290" cy="1474933"/>
            </a:xfrm>
            <a:custGeom>
              <a:avLst/>
              <a:gdLst/>
              <a:ahLst/>
              <a:cxnLst/>
              <a:rect l="l" t="t" r="r" b="b"/>
              <a:pathLst>
                <a:path w="21403" h="20159" extrusionOk="0">
                  <a:moveTo>
                    <a:pt x="21384" y="20159"/>
                  </a:moveTo>
                  <a:cubicBezTo>
                    <a:pt x="21517" y="16778"/>
                    <a:pt x="20980" y="13841"/>
                    <a:pt x="19968" y="12369"/>
                  </a:cubicBezTo>
                  <a:cubicBezTo>
                    <a:pt x="19498" y="11786"/>
                    <a:pt x="18961" y="11341"/>
                    <a:pt x="18420" y="11341"/>
                  </a:cubicBezTo>
                  <a:cubicBezTo>
                    <a:pt x="18420" y="11341"/>
                    <a:pt x="18420" y="11195"/>
                    <a:pt x="18420" y="11195"/>
                  </a:cubicBezTo>
                  <a:cubicBezTo>
                    <a:pt x="18420" y="9876"/>
                    <a:pt x="18286" y="8696"/>
                    <a:pt x="18016" y="7523"/>
                  </a:cubicBezTo>
                  <a:cubicBezTo>
                    <a:pt x="17545" y="5468"/>
                    <a:pt x="16671" y="3995"/>
                    <a:pt x="15730" y="3405"/>
                  </a:cubicBezTo>
                  <a:cubicBezTo>
                    <a:pt x="14789" y="2968"/>
                    <a:pt x="13844" y="3405"/>
                    <a:pt x="13037" y="4586"/>
                  </a:cubicBezTo>
                  <a:cubicBezTo>
                    <a:pt x="12566" y="2676"/>
                    <a:pt x="11825" y="1204"/>
                    <a:pt x="10951" y="468"/>
                  </a:cubicBezTo>
                  <a:cubicBezTo>
                    <a:pt x="8528" y="-1441"/>
                    <a:pt x="5501" y="2676"/>
                    <a:pt x="5501" y="9286"/>
                  </a:cubicBezTo>
                  <a:cubicBezTo>
                    <a:pt x="5501" y="8842"/>
                    <a:pt x="4289" y="8842"/>
                    <a:pt x="4156" y="8842"/>
                  </a:cubicBezTo>
                  <a:cubicBezTo>
                    <a:pt x="3618" y="8842"/>
                    <a:pt x="3078" y="9140"/>
                    <a:pt x="2607" y="9578"/>
                  </a:cubicBezTo>
                  <a:cubicBezTo>
                    <a:pt x="1666" y="10459"/>
                    <a:pt x="992" y="12223"/>
                    <a:pt x="454" y="14431"/>
                  </a:cubicBezTo>
                  <a:cubicBezTo>
                    <a:pt x="50" y="16195"/>
                    <a:pt x="-83" y="18250"/>
                    <a:pt x="50" y="20159"/>
                  </a:cubicBezTo>
                  <a:close/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1072216" y="163326"/>
              <a:ext cx="419094" cy="3551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2202" y="649"/>
                    <a:pt x="2776" y="9827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341226" y="851652"/>
              <a:ext cx="214866" cy="964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4043" y="2387"/>
                    <a:pt x="6485" y="9547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126355" y="991344"/>
              <a:ext cx="150336" cy="3225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9268" y="5748"/>
                    <a:pt x="1532" y="13674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351890" y="969484"/>
              <a:ext cx="75168" cy="645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2409" y="3749"/>
                    <a:pt x="6281" y="10889"/>
                    <a:pt x="0" y="21600"/>
                  </a:cubicBezTo>
                </a:path>
              </a:pathLst>
            </a:custGeom>
            <a:noFill/>
            <a:ln w="25400" cap="rnd" cmpd="sng">
              <a:solidFill>
                <a:srgbClr val="292929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31"/>
          <p:cNvSpPr txBox="1">
            <a:spLocks noGrp="1"/>
          </p:cNvSpPr>
          <p:nvPr>
            <p:ph type="title" hasCustomPrompt="1"/>
          </p:nvPr>
        </p:nvSpPr>
        <p:spPr>
          <a:xfrm>
            <a:off x="1873350" y="1514050"/>
            <a:ext cx="5397300" cy="1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273"/>
              </a:buClr>
              <a:buSzPts val="10000"/>
              <a:buFont typeface="Staatliches"/>
              <a:buNone/>
              <a:defRPr sz="10000" b="0">
                <a:solidFill>
                  <a:srgbClr val="EF727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1873350" y="3132350"/>
            <a:ext cx="5397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  <a:defRPr sz="16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pSp>
        <p:nvGrpSpPr>
          <p:cNvPr id="186" name="Google Shape;186;p31"/>
          <p:cNvGrpSpPr/>
          <p:nvPr/>
        </p:nvGrpSpPr>
        <p:grpSpPr>
          <a:xfrm>
            <a:off x="8575827" y="2962732"/>
            <a:ext cx="337851" cy="372252"/>
            <a:chOff x="0" y="0"/>
            <a:chExt cx="900936" cy="992672"/>
          </a:xfrm>
        </p:grpSpPr>
        <p:sp>
          <p:nvSpPr>
            <p:cNvPr id="187" name="Google Shape;187;p31"/>
            <p:cNvSpPr/>
            <p:nvPr/>
          </p:nvSpPr>
          <p:spPr>
            <a:xfrm>
              <a:off x="0" y="0"/>
              <a:ext cx="496260" cy="4964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95" y="0"/>
                  </a:moveTo>
                  <a:cubicBezTo>
                    <a:pt x="10895" y="5994"/>
                    <a:pt x="5987" y="10710"/>
                    <a:pt x="0" y="10710"/>
                  </a:cubicBezTo>
                  <a:cubicBezTo>
                    <a:pt x="5987" y="10710"/>
                    <a:pt x="10895" y="15606"/>
                    <a:pt x="10895" y="21600"/>
                  </a:cubicBezTo>
                  <a:cubicBezTo>
                    <a:pt x="10895" y="15606"/>
                    <a:pt x="15613" y="10710"/>
                    <a:pt x="21600" y="10710"/>
                  </a:cubicBezTo>
                  <a:cubicBezTo>
                    <a:pt x="15613" y="10710"/>
                    <a:pt x="10895" y="5994"/>
                    <a:pt x="10895" y="0"/>
                  </a:cubicBezTo>
                  <a:close/>
                </a:path>
              </a:pathLst>
            </a:custGeom>
            <a:solidFill>
              <a:srgbClr val="EC9DC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508896" y="600686"/>
              <a:ext cx="392040" cy="3919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4" y="0"/>
                  </a:moveTo>
                  <a:cubicBezTo>
                    <a:pt x="10794" y="5973"/>
                    <a:pt x="5973" y="10794"/>
                    <a:pt x="0" y="10794"/>
                  </a:cubicBezTo>
                  <a:cubicBezTo>
                    <a:pt x="5973" y="10794"/>
                    <a:pt x="10794" y="15627"/>
                    <a:pt x="10794" y="21600"/>
                  </a:cubicBezTo>
                  <a:cubicBezTo>
                    <a:pt x="10794" y="15627"/>
                    <a:pt x="15627" y="10794"/>
                    <a:pt x="21600" y="10794"/>
                  </a:cubicBezTo>
                  <a:cubicBezTo>
                    <a:pt x="15627" y="10794"/>
                    <a:pt x="10794" y="5973"/>
                    <a:pt x="10794" y="0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ctrTitle" idx="4294967295"/>
          </p:nvPr>
        </p:nvSpPr>
        <p:spPr>
          <a:xfrm>
            <a:off x="152400" y="3776550"/>
            <a:ext cx="57540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7300"/>
              <a:buFont typeface="Arial"/>
              <a:buNone/>
            </a:pPr>
            <a:r>
              <a:rPr lang="it" sz="7000" b="0">
                <a:solidFill>
                  <a:srgbClr val="292929"/>
                </a:solidFill>
                <a:latin typeface="Bebas Neue"/>
                <a:ea typeface="Bebas Neue"/>
                <a:cs typeface="Bebas Neue"/>
                <a:sym typeface="Bebas Neue"/>
              </a:rPr>
              <a:t>L’IMPRESA È </a:t>
            </a:r>
            <a:r>
              <a:rPr lang="it" sz="7000" b="0" i="0" u="none" strike="noStrike" cap="none">
                <a:solidFill>
                  <a:srgbClr val="DA157A"/>
                </a:solidFill>
                <a:latin typeface="Bebas Neue"/>
                <a:ea typeface="Bebas Neue"/>
                <a:cs typeface="Bebas Neue"/>
                <a:sym typeface="Bebas Neue"/>
              </a:rPr>
              <a:t>DONNA</a:t>
            </a:r>
            <a:endParaRPr sz="2900">
              <a:solidFill>
                <a:srgbClr val="DA157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3">
            <a:alphaModFix/>
          </a:blip>
          <a:srcRect r="65178"/>
          <a:stretch/>
        </p:blipFill>
        <p:spPr>
          <a:xfrm>
            <a:off x="7759350" y="4094800"/>
            <a:ext cx="1086235" cy="7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400" y="4025491"/>
            <a:ext cx="1689800" cy="87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5">
            <a:alphaModFix/>
          </a:blip>
          <a:srcRect t="23337" b="36912"/>
          <a:stretch/>
        </p:blipFill>
        <p:spPr>
          <a:xfrm>
            <a:off x="0" y="0"/>
            <a:ext cx="9144000" cy="36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1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145075" y="4200"/>
            <a:ext cx="732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 TALE RIGUARDO LE IMPRESE COSA CONSIGLIANO DI FARE?</a:t>
            </a:r>
            <a:endParaRPr sz="24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 txBox="1"/>
          <p:nvPr/>
        </p:nvSpPr>
        <p:spPr>
          <a:xfrm>
            <a:off x="3603925" y="757075"/>
            <a:ext cx="5144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Per più della metà delle imprenditrici sarebbe auspicabile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semplificare le procedure amministrative per ottenere incentivi e agevolazioni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a supporto degli investimenti in sostenibilità ambientale e tecnologie digitali. Elevata anche la percentuale delle imprenditrici che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preferirebbero avere maggiori incentivi fiscali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. Circa una imprenditrice su tre punterebbe alla formazione sia scolastica/universitaria che finalizzata ad incrementare le competenze in materia (green&amp;digitale) all’interno delle imprese. L’accesso al credito rimane comunque una delle principali problematiche da risolvere (nel 31,8% dei casi).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3756324" y="2248650"/>
            <a:ext cx="4839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Calibri"/>
                <a:ea typeface="Calibri"/>
                <a:cs typeface="Calibri"/>
                <a:sym typeface="Calibri"/>
              </a:rPr>
              <a:t>Azioni di supporto agli investimenti in sostenibilità ambientale e tecnologie digitali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196388" y="482082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>
                <a:latin typeface="Roboto"/>
                <a:ea typeface="Roboto"/>
                <a:cs typeface="Roboto"/>
                <a:sym typeface="Roboto"/>
              </a:rPr>
              <a:t>Fonte: indagini Confcommercio-Terziario Donna</a:t>
            </a:r>
            <a:endParaRPr sz="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41"/>
          <p:cNvPicPr preferRelativeResize="0"/>
          <p:nvPr/>
        </p:nvPicPr>
        <p:blipFill rotWithShape="1">
          <a:blip r:embed="rId6">
            <a:alphaModFix/>
          </a:blip>
          <a:srcRect t="92356"/>
          <a:stretch/>
        </p:blipFill>
        <p:spPr>
          <a:xfrm>
            <a:off x="3720888" y="4767325"/>
            <a:ext cx="4910176" cy="2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186751"/>
            <a:ext cx="3299125" cy="3299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22E1C269-0765-4AD4-918E-488F29A22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045991"/>
              </p:ext>
            </p:extLst>
          </p:nvPr>
        </p:nvGraphicFramePr>
        <p:xfrm>
          <a:off x="3720888" y="2646582"/>
          <a:ext cx="4874736" cy="213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2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1"/>
            <a:ext cx="9144001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2"/>
          <p:cNvSpPr txBox="1">
            <a:spLocks noGrp="1"/>
          </p:cNvSpPr>
          <p:nvPr>
            <p:ph type="ctrTitle" idx="4294967295"/>
          </p:nvPr>
        </p:nvSpPr>
        <p:spPr>
          <a:xfrm>
            <a:off x="1695000" y="1774125"/>
            <a:ext cx="57540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7300"/>
              <a:buFont typeface="Arial"/>
              <a:buNone/>
            </a:pPr>
            <a:r>
              <a:rPr lang="it" sz="7000" b="0">
                <a:solidFill>
                  <a:srgbClr val="DA157A"/>
                </a:solidFill>
                <a:latin typeface="Bebas Neue"/>
                <a:ea typeface="Bebas Neue"/>
                <a:cs typeface="Bebas Neue"/>
                <a:sym typeface="Bebas Neue"/>
              </a:rPr>
              <a:t>grazie!</a:t>
            </a:r>
            <a:endParaRPr sz="2900">
              <a:solidFill>
                <a:srgbClr val="DA157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22" name="Google Shape;3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543" y="2897375"/>
            <a:ext cx="1922020" cy="4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6425" y="2786615"/>
            <a:ext cx="1305401" cy="6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2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3715601"/>
            <a:ext cx="9144001" cy="14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145075" y="48300"/>
            <a:ext cx="777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LE IMPRESE FEMMINILI IN CALABRIA E A COSENZA</a:t>
            </a:r>
            <a:endParaRPr sz="2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5118902" y="1172934"/>
            <a:ext cx="3918791" cy="364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Roboto"/>
              <a:buChar char="●"/>
            </a:pP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In Calabria operano nel 2022 quasi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 45mila imprese femminili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, pari a circa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un quarto della base produttiva regionale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23,6%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, settimo valore tra le regioni italiane).</a:t>
            </a:r>
            <a:endParaRPr sz="1100" dirty="0">
              <a:solidFill>
                <a:srgbClr val="2929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Roboto"/>
              <a:buChar char="●"/>
            </a:pP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Di queste,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oltre 16mila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più di un terzo del totale, il 36,6%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) si concentrano nel territorio di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Cosenza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, seguita in valore assoluto da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Reggio Calabria 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che ne conta poco più di 13mila e, a distanza, da Catanzaro con quasi 8mila unità.</a:t>
            </a:r>
            <a:endParaRPr sz="1100" dirty="0">
              <a:solidFill>
                <a:srgbClr val="2929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Roboto"/>
              <a:buChar char="●"/>
            </a:pP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Se si guarda al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tasso di femminilizzazione dell’imprenditoria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 è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Reggio Calabria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 a registrare la quota più elevata (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24,0%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, 30-esima posizione in Italia), seguita a una certa distanza nella classifica regionale da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Crotone (23,8%) e Cosenza (23,6%), Catanzaro (23,3%) 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Vibo Valentia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 a chiudere la lista con</a:t>
            </a:r>
            <a:r>
              <a:rPr lang="it" sz="1100" b="1" dirty="0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 22,4%</a:t>
            </a:r>
            <a:r>
              <a:rPr lang="it" sz="1100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 (superiore anch’essa, anche se di poco, alla media nazionale).</a:t>
            </a:r>
            <a:endParaRPr sz="1100" dirty="0">
              <a:solidFill>
                <a:srgbClr val="2929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96406" y="4820825"/>
            <a:ext cx="433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 dirty="0">
                <a:latin typeface="Roboto"/>
                <a:ea typeface="Roboto"/>
                <a:cs typeface="Roboto"/>
                <a:sym typeface="Roboto"/>
              </a:rPr>
              <a:t>Fonte:elaborazioni Centro Studi delle Camere di Commercio Guglielmo Tagliacarne su dati Unioncamere-Infocamere</a:t>
            </a:r>
            <a:endParaRPr sz="600" b="1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97590510-F061-47EC-A1E0-1D0646C8D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46545"/>
              </p:ext>
            </p:extLst>
          </p:nvPr>
        </p:nvGraphicFramePr>
        <p:xfrm>
          <a:off x="271092" y="1557839"/>
          <a:ext cx="4669740" cy="2284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183">
                  <a:extLst>
                    <a:ext uri="{9D8B030D-6E8A-4147-A177-3AD203B41FA5}">
                      <a16:colId xmlns:a16="http://schemas.microsoft.com/office/drawing/2014/main" xmlns="" val="305401304"/>
                    </a:ext>
                  </a:extLst>
                </a:gridCol>
                <a:gridCol w="647825">
                  <a:extLst>
                    <a:ext uri="{9D8B030D-6E8A-4147-A177-3AD203B41FA5}">
                      <a16:colId xmlns:a16="http://schemas.microsoft.com/office/drawing/2014/main" xmlns="" val="999133658"/>
                    </a:ext>
                  </a:extLst>
                </a:gridCol>
                <a:gridCol w="647825">
                  <a:extLst>
                    <a:ext uri="{9D8B030D-6E8A-4147-A177-3AD203B41FA5}">
                      <a16:colId xmlns:a16="http://schemas.microsoft.com/office/drawing/2014/main" xmlns="" val="2752676767"/>
                    </a:ext>
                  </a:extLst>
                </a:gridCol>
                <a:gridCol w="1241665">
                  <a:extLst>
                    <a:ext uri="{9D8B030D-6E8A-4147-A177-3AD203B41FA5}">
                      <a16:colId xmlns:a16="http://schemas.microsoft.com/office/drawing/2014/main" xmlns="" val="825483543"/>
                    </a:ext>
                  </a:extLst>
                </a:gridCol>
                <a:gridCol w="958242">
                  <a:extLst>
                    <a:ext uri="{9D8B030D-6E8A-4147-A177-3AD203B41FA5}">
                      <a16:colId xmlns:a16="http://schemas.microsoft.com/office/drawing/2014/main" xmlns="" val="83069594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Province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Valori assoluti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Tasso di femminilizzazione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Posto nella </a:t>
                      </a:r>
                      <a:r>
                        <a:rPr lang="it-IT" sz="1100" b="1" u="none" strike="noStrike" dirty="0" err="1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grad</a:t>
                      </a:r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 nazionale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829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958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Catanzaro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7.630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23,3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5256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Cosenza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16.243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36,6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23,6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solidFill>
                            <a:srgbClr val="DA157A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41</a:t>
                      </a:r>
                      <a:endParaRPr lang="it-IT" sz="1100" b="1" i="0" u="none" strike="noStrike" dirty="0">
                        <a:solidFill>
                          <a:srgbClr val="DA157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5865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Crotone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4.306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9,7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23,8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7667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Reggio di Calabria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13.089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29,5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24,0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0465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Vibo valentia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3.111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7,0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22,4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8178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49039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Calabria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44.379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100,0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23,6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4387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2309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Italia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1.336.689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22,2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890897"/>
                  </a:ext>
                </a:extLst>
              </a:tr>
            </a:tbl>
          </a:graphicData>
        </a:graphic>
      </p:graphicFrame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25EA2FAB-6737-4305-862A-E561D6F1C2AE}"/>
              </a:ext>
            </a:extLst>
          </p:cNvPr>
          <p:cNvCxnSpPr/>
          <p:nvPr/>
        </p:nvCxnSpPr>
        <p:spPr>
          <a:xfrm>
            <a:off x="271092" y="2124432"/>
            <a:ext cx="483717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96E5ADA6-08AD-4E90-905D-D51DF6206E92}"/>
              </a:ext>
            </a:extLst>
          </p:cNvPr>
          <p:cNvCxnSpPr/>
          <p:nvPr/>
        </p:nvCxnSpPr>
        <p:spPr>
          <a:xfrm>
            <a:off x="281729" y="1504199"/>
            <a:ext cx="483717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72D31CF3-B235-4031-ACA3-AA7D79C00811}"/>
              </a:ext>
            </a:extLst>
          </p:cNvPr>
          <p:cNvCxnSpPr/>
          <p:nvPr/>
        </p:nvCxnSpPr>
        <p:spPr>
          <a:xfrm>
            <a:off x="271092" y="3942600"/>
            <a:ext cx="483717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145075" y="45450"/>
            <a:ext cx="7301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LA DIGITAL TRANSFORMATION nEL TERZIARIO: una indagine nazionale</a:t>
            </a:r>
            <a:endParaRPr sz="24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250200" y="1367325"/>
            <a:ext cx="4636200" cy="28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/>
              <a:t>Benché nelle imprese del terziario gli investimenti in digitalizzazione non siano così tanto rilevanti come all’interno del comparto manifatturiero, la pandemia da Covid-19 ha accelerato decisamente la </a:t>
            </a:r>
            <a:r>
              <a:rPr lang="it" sz="1100" i="1"/>
              <a:t>digital transformation</a:t>
            </a:r>
            <a:r>
              <a:rPr lang="it" sz="1100"/>
              <a:t> di numerose aziende del settore, “costringendole” in molti casi a sperimentare nuove modalità di consumo/vendita e di organizzazione del lavoro.</a:t>
            </a:r>
            <a:endParaRPr sz="1100"/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/>
              <a:t>Per approfondire il tema possiamo utilizzare i risultati di una rilevazione condotta nel 2022 da parte di Terziario Donna su un campione di circa 800 imprese femminili e non femminili del settore terziario adottando un questionario focalizzato sui temi di interesse, nonché di indagini ed elaborazioni realizzate dal Centro Studi Tagliacarne-Unioncamere a partire dalle attività realizzate nel Rapporto sull’Imprenditoria Femminile.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8800" y="833626"/>
            <a:ext cx="3952800" cy="39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107525" y="2100"/>
            <a:ext cx="582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LA TRANSIZIONE DIGITALE: UNA MISSIONE DEL PNRR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/>
        </p:nvSpPr>
        <p:spPr>
          <a:xfrm>
            <a:off x="4804900" y="2977988"/>
            <a:ext cx="41679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Roboto"/>
              <a:buChar char="●"/>
            </a:pPr>
            <a:r>
              <a:rPr lang="it" sz="1100"/>
              <a:t>Digitalizzazione, innovazione e sicurezza nella PA</a:t>
            </a:r>
            <a:endParaRPr sz="1100"/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Roboto"/>
              <a:buChar char="●"/>
            </a:pPr>
            <a:r>
              <a:rPr lang="it" sz="1100"/>
              <a:t>Digitalizzazione, innovazione e competitività nel sistema produttivo</a:t>
            </a:r>
            <a:endParaRPr sz="1100"/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Roboto"/>
              <a:buChar char="●"/>
            </a:pPr>
            <a:r>
              <a:rPr lang="it" sz="1100"/>
              <a:t>Turismo e cultura nel 4.0</a:t>
            </a:r>
            <a:endParaRPr sz="1100">
              <a:solidFill>
                <a:srgbClr val="2929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4966925" y="1311863"/>
            <a:ext cx="3937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DA157A"/>
                </a:solidFill>
                <a:latin typeface="Bebas Neue"/>
                <a:ea typeface="Bebas Neue"/>
                <a:cs typeface="Bebas Neue"/>
                <a:sym typeface="Bebas Neue"/>
              </a:rPr>
              <a:t>al raggiungimento dell’obiettivo “Digitalizzazione, innovazione, competitività, cultura e turismo” del PNRR sono destinate risorse per un totale di 40,29 mLd di €.</a:t>
            </a:r>
            <a:endParaRPr sz="2000" dirty="0">
              <a:solidFill>
                <a:srgbClr val="DA157A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DA157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72201"/>
            <a:ext cx="4218900" cy="42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/>
          <p:nvPr/>
        </p:nvSpPr>
        <p:spPr>
          <a:xfrm>
            <a:off x="145075" y="4200"/>
            <a:ext cx="730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LE IMPRESE FEMMINILI INVESTONO SEMPRE DI PIù NEL DIGITALE…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/>
        </p:nvSpPr>
        <p:spPr>
          <a:xfrm>
            <a:off x="250200" y="523619"/>
            <a:ext cx="5307900" cy="204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 dirty="0">
                <a:latin typeface="Roboto"/>
                <a:ea typeface="Roboto"/>
                <a:cs typeface="Roboto"/>
                <a:sym typeface="Roboto"/>
              </a:rPr>
              <a:t>Nel triennio 2017-2019, le imprese femminili operanti nel terziario che hanno investito nel digitale sono l’8,5% (percentuale simile nelle imprese maschili), ma salgono al 13,7% nel periodo del Covid-19 (vs 14,0% delle maschili) per poi diminuire leggermente al 13% nelle previsioni per il triennio 2022-24 (vs 18,3% maschili). La crisi da Covid-19 ha pertanto accelerato il processo di digitalizzazione delle imprese che, contrariamente a quello che succede nel caso delle imprese maschili, parrebbe nelle indicazioni sullimmediato futuro  però aver subito una battuta d’arresto.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672575" y="2334575"/>
            <a:ext cx="403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>
                <a:latin typeface="Roboto"/>
                <a:ea typeface="Roboto"/>
                <a:cs typeface="Roboto"/>
                <a:sym typeface="Roboto"/>
              </a:rPr>
              <a:t>Imprese che hanno investito/investiranno nel digitale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5000" y="1113150"/>
            <a:ext cx="3575250" cy="35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4480081" y="4820825"/>
            <a:ext cx="433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>
                <a:latin typeface="Roboto"/>
                <a:ea typeface="Roboto"/>
                <a:cs typeface="Roboto"/>
                <a:sym typeface="Roboto"/>
              </a:rPr>
              <a:t>Fonte: indagini Centro Studi Tagliacarne-Unioncamere</a:t>
            </a:r>
            <a:endParaRPr sz="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7">
            <a:alphaModFix/>
          </a:blip>
          <a:srcRect t="93311" r="28658"/>
          <a:stretch/>
        </p:blipFill>
        <p:spPr>
          <a:xfrm>
            <a:off x="1293750" y="4875751"/>
            <a:ext cx="2673576" cy="167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91B80F2D-B3C3-662D-A62F-F2DD008B0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815856"/>
              </p:ext>
            </p:extLst>
          </p:nvPr>
        </p:nvGraphicFramePr>
        <p:xfrm>
          <a:off x="920394" y="2651988"/>
          <a:ext cx="3967512" cy="224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0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/>
        </p:nvSpPr>
        <p:spPr>
          <a:xfrm>
            <a:off x="145075" y="4200"/>
            <a:ext cx="732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…ma la vera sfida è la duplice transizione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 txBox="1"/>
          <p:nvPr/>
        </p:nvSpPr>
        <p:spPr>
          <a:xfrm>
            <a:off x="6010250" y="482082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>
                <a:latin typeface="Roboto"/>
                <a:ea typeface="Roboto"/>
                <a:cs typeface="Roboto"/>
                <a:sym typeface="Roboto"/>
              </a:rPr>
              <a:t>Fonte: indagini Centro Studi Tagliacarne-Unioncamere</a:t>
            </a:r>
            <a:endParaRPr sz="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145075" y="765975"/>
            <a:ext cx="4636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Solo l’8% delle imprese femminili del terziario prevede di investire nel triennio 2022-24 nella Duplice transizione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(sia tecnologie digitali sia green) e un ulteriore 5% delle imprese investirà solo nelle tecnologie digitali. Di contro le imprese femminili mostrano una spiccata anima green: il 39% vi investirà nel triennio 2022-24. Ma c’è anche chi non effettuerà transizioni: il 48% delle imprese non investirà nel 2022-24 né in tecnologie digitali né in sostenibilità ambientale.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145075" y="2135775"/>
            <a:ext cx="430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>
                <a:latin typeface="Roboto"/>
                <a:ea typeface="Roboto"/>
                <a:cs typeface="Roboto"/>
                <a:sym typeface="Roboto"/>
              </a:rPr>
              <a:t>Le imprese femminili del terziario e la duplice transizione che verrà (2022-2024)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504200"/>
            <a:ext cx="5120977" cy="22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002" y="1255001"/>
            <a:ext cx="3565825" cy="35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693000" y="-2466950"/>
            <a:ext cx="6594650" cy="65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301425" y="902827"/>
            <a:ext cx="5195325" cy="5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 rotWithShape="1">
          <a:blip r:embed="rId5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145075" y="34950"/>
            <a:ext cx="760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QUANTO LE SCELTE EFFETTUATE SONO STATE INFLUENZATE DALLA PANDEMIA?</a:t>
            </a:r>
            <a:endParaRPr sz="24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6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 rotWithShape="1">
          <a:blip r:embed="rId7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/>
          <p:nvPr/>
        </p:nvSpPr>
        <p:spPr>
          <a:xfrm>
            <a:off x="3816200" y="902825"/>
            <a:ext cx="51441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/>
              <a:t>Per </a:t>
            </a:r>
            <a:r>
              <a:rPr lang="it" sz="1100" b="1"/>
              <a:t>quasi la metà delle imprese femminili intervistate</a:t>
            </a:r>
            <a:r>
              <a:rPr lang="it" sz="1100"/>
              <a:t>, la crisi da Covid-19 ha avuto effetti sulla decisione di investire in soluzioni digitali e sull'ammontare degli investimenti ad esse dedicate (vs il 38% delle maschili). Di contro, per poco più di un terzo delle imprese le decisioni in tema di investimenti digitali sono state prese a prescindere dalla crisi.</a:t>
            </a:r>
            <a:r>
              <a:rPr lang="it" sz="1100" b="1"/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3868099" y="2091600"/>
            <a:ext cx="504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>
                <a:latin typeface="Roboto"/>
                <a:ea typeface="Roboto"/>
                <a:cs typeface="Roboto"/>
                <a:sym typeface="Roboto"/>
              </a:rPr>
              <a:t>Gli effetti della crisi da covid-19 sulle </a:t>
            </a:r>
            <a:r>
              <a:rPr lang="it" sz="1000" b="1">
                <a:latin typeface="Calibri"/>
                <a:ea typeface="Calibri"/>
                <a:cs typeface="Calibri"/>
                <a:sym typeface="Calibri"/>
              </a:rPr>
              <a:t>scelte di investimento in digitale delle imprese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6010238" y="482082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>
                <a:latin typeface="Roboto"/>
                <a:ea typeface="Roboto"/>
                <a:cs typeface="Roboto"/>
                <a:sym typeface="Roboto"/>
              </a:rPr>
              <a:t>Fonte: indagini Confcommercio-Terziario Donna</a:t>
            </a:r>
            <a:endParaRPr sz="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p37"/>
          <p:cNvPicPr preferRelativeResize="0"/>
          <p:nvPr/>
        </p:nvPicPr>
        <p:blipFill rotWithShape="1">
          <a:blip r:embed="rId8">
            <a:alphaModFix/>
          </a:blip>
          <a:srcRect t="75594"/>
          <a:stretch/>
        </p:blipFill>
        <p:spPr>
          <a:xfrm>
            <a:off x="3948663" y="4266725"/>
            <a:ext cx="5195326" cy="5541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03D9FA37-455A-40DF-9203-A6CEE23C2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740029"/>
              </p:ext>
            </p:extLst>
          </p:nvPr>
        </p:nvGraphicFramePr>
        <p:xfrm>
          <a:off x="3948662" y="2456226"/>
          <a:ext cx="5011638" cy="195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 t="11027" b="14412"/>
          <a:stretch/>
        </p:blipFill>
        <p:spPr>
          <a:xfrm>
            <a:off x="4881600" y="1274350"/>
            <a:ext cx="4262400" cy="31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 rotWithShape="1">
          <a:blip r:embed="rId4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/>
          <p:nvPr/>
        </p:nvSpPr>
        <p:spPr>
          <a:xfrm>
            <a:off x="145075" y="4200"/>
            <a:ext cx="730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quali sono state le soluzioni digitali più adottate?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5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 rotWithShape="1">
          <a:blip r:embed="rId6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 txBox="1"/>
          <p:nvPr/>
        </p:nvSpPr>
        <p:spPr>
          <a:xfrm>
            <a:off x="145075" y="738425"/>
            <a:ext cx="45378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69%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circa delle imprese femminili ha potenziato l’utilizzo dei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social media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e il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43%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circa ha migliorato la propria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“vetrina” digitale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Le imprese femminili 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rispetto a quelle maschili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investono meno nel cloud per la gestione dei dati aziendali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(20,4% vs 22,8%),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nell’e-commerce 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(20,2% vs 20,8%) </a:t>
            </a:r>
            <a:r>
              <a:rPr lang="it" sz="1100" b="1">
                <a:solidFill>
                  <a:srgbClr val="DA157A"/>
                </a:solidFill>
                <a:latin typeface="Roboto"/>
                <a:ea typeface="Roboto"/>
                <a:cs typeface="Roboto"/>
                <a:sym typeface="Roboto"/>
              </a:rPr>
              <a:t>e in sicurezza informatica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(15,3% vs 18,3%).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-40913" y="1878925"/>
            <a:ext cx="490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Calibri"/>
                <a:ea typeface="Calibri"/>
                <a:cs typeface="Calibri"/>
                <a:sym typeface="Calibri"/>
              </a:rPr>
              <a:t>Soluzioni digitali più adottate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145075" y="482082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>
                <a:latin typeface="Roboto"/>
                <a:ea typeface="Roboto"/>
                <a:cs typeface="Roboto"/>
                <a:sym typeface="Roboto"/>
              </a:rPr>
              <a:t>Fonte: indagini Confcommercio-Terziario Donna</a:t>
            </a:r>
            <a:endParaRPr sz="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7">
            <a:alphaModFix/>
          </a:blip>
          <a:srcRect t="93410"/>
          <a:stretch/>
        </p:blipFill>
        <p:spPr>
          <a:xfrm>
            <a:off x="318825" y="4675200"/>
            <a:ext cx="4190301" cy="184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D75D0FB8-63A6-45AD-BEF4-1E5179298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044150"/>
              </p:ext>
            </p:extLst>
          </p:nvPr>
        </p:nvGraphicFramePr>
        <p:xfrm>
          <a:off x="145075" y="2381471"/>
          <a:ext cx="4475416" cy="228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9"/>
          <p:cNvPicPr preferRelativeResize="0"/>
          <p:nvPr/>
        </p:nvPicPr>
        <p:blipFill rotWithShape="1">
          <a:blip r:embed="rId3">
            <a:alphaModFix/>
          </a:blip>
          <a:srcRect t="38926" b="57827"/>
          <a:stretch/>
        </p:blipFill>
        <p:spPr>
          <a:xfrm>
            <a:off x="0" y="0"/>
            <a:ext cx="9144001" cy="6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9"/>
          <p:cNvSpPr txBox="1"/>
          <p:nvPr/>
        </p:nvSpPr>
        <p:spPr>
          <a:xfrm>
            <a:off x="107525" y="2100"/>
            <a:ext cx="582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digitale e formazione vanno di pari passo</a:t>
            </a:r>
            <a:endParaRPr sz="28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 rotWithShape="1">
          <a:blip r:embed="rId4">
            <a:alphaModFix/>
          </a:blip>
          <a:srcRect l="34046" r="34496" b="38574"/>
          <a:stretch/>
        </p:blipFill>
        <p:spPr>
          <a:xfrm>
            <a:off x="7750400" y="65575"/>
            <a:ext cx="593876" cy="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9"/>
          <p:cNvPicPr preferRelativeResize="0"/>
          <p:nvPr/>
        </p:nvPicPr>
        <p:blipFill rotWithShape="1">
          <a:blip r:embed="rId5">
            <a:alphaModFix/>
          </a:blip>
          <a:srcRect l="4458" t="13523" r="62539" b="6553"/>
          <a:stretch/>
        </p:blipFill>
        <p:spPr>
          <a:xfrm>
            <a:off x="8416374" y="143337"/>
            <a:ext cx="593875" cy="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9"/>
          <p:cNvSpPr txBox="1"/>
          <p:nvPr/>
        </p:nvSpPr>
        <p:spPr>
          <a:xfrm>
            <a:off x="3930550" y="757575"/>
            <a:ext cx="5079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L’adozione di nuovi strumenti digitali comporta spesso la necessità di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avviare specifiche iniziative di formazione all’interno dell’impresa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. L’acquisizione di competenze digitali può riguardare la figura dell’imprenditore/imprenditrice (poco meno del 50% sia nelle imprese femminili che in quelle maschili) oppure i dipendenti rispetto ai quali le percentuali scendono considerevolmente (rispettivamente al 12,4% e al 14,2%).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4451800" y="1881000"/>
            <a:ext cx="4037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Calibri"/>
                <a:ea typeface="Calibri"/>
                <a:cs typeface="Calibri"/>
                <a:sym typeface="Calibri"/>
              </a:rPr>
              <a:t>Formazione sulle competenze digitali a favore di imprenditrici/imprenditori e dipendenti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145613" y="482082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600" b="1">
                <a:latin typeface="Roboto"/>
                <a:ea typeface="Roboto"/>
                <a:cs typeface="Roboto"/>
                <a:sym typeface="Roboto"/>
              </a:rPr>
              <a:t>Fonte: indagini Centro Studi Tagliacarne-Unioncamere</a:t>
            </a:r>
            <a:endParaRPr sz="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39"/>
          <p:cNvPicPr preferRelativeResize="0"/>
          <p:nvPr/>
        </p:nvPicPr>
        <p:blipFill rotWithShape="1">
          <a:blip r:embed="rId6">
            <a:alphaModFix/>
          </a:blip>
          <a:srcRect l="8819" t="9001" r="10411" b="10774"/>
          <a:stretch/>
        </p:blipFill>
        <p:spPr>
          <a:xfrm>
            <a:off x="107525" y="1189925"/>
            <a:ext cx="3655525" cy="36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/>
          <p:nvPr/>
        </p:nvSpPr>
        <p:spPr>
          <a:xfrm>
            <a:off x="825676" y="2007986"/>
            <a:ext cx="483600" cy="146700"/>
          </a:xfrm>
          <a:prstGeom prst="rect">
            <a:avLst/>
          </a:prstGeom>
          <a:solidFill>
            <a:srgbClr val="EC9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7">
            <a:alphaModFix/>
          </a:blip>
          <a:srcRect l="15331" t="93171" r="35325"/>
          <a:stretch/>
        </p:blipFill>
        <p:spPr>
          <a:xfrm>
            <a:off x="5284450" y="4806199"/>
            <a:ext cx="2371800" cy="1989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451498BB-C3E8-1780-A92E-4D99FC5D8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577153"/>
              </p:ext>
            </p:extLst>
          </p:nvPr>
        </p:nvGraphicFramePr>
        <p:xfrm>
          <a:off x="4556391" y="2459182"/>
          <a:ext cx="3827918" cy="227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Presentazione su schermo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Bebas Neue</vt:lpstr>
      <vt:lpstr>Roboto</vt:lpstr>
      <vt:lpstr>Calibri</vt:lpstr>
      <vt:lpstr>Staatliches</vt:lpstr>
      <vt:lpstr>Helvetica Neue</vt:lpstr>
      <vt:lpstr>Simple Light</vt:lpstr>
      <vt:lpstr>21_BasicWhite</vt:lpstr>
      <vt:lpstr>L’IMPRESA È DONNA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L’IMPRESA È DONNA</dc:title>
  <dc:creator>Floridia</dc:creator>
  <cp:lastModifiedBy>XXXXX</cp:lastModifiedBy>
  <cp:revision>9</cp:revision>
  <dcterms:modified xsi:type="dcterms:W3CDTF">2023-02-17T14:18:32Z</dcterms:modified>
</cp:coreProperties>
</file>