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6" r:id="rId2"/>
    <p:sldId id="328" r:id="rId3"/>
    <p:sldId id="329" r:id="rId4"/>
    <p:sldId id="330" r:id="rId5"/>
    <p:sldId id="313" r:id="rId6"/>
    <p:sldId id="332" r:id="rId7"/>
    <p:sldId id="333" r:id="rId8"/>
    <p:sldId id="334" r:id="rId9"/>
    <p:sldId id="337" r:id="rId10"/>
    <p:sldId id="331" r:id="rId11"/>
    <p:sldId id="335" r:id="rId12"/>
  </p:sldIdLst>
  <p:sldSz cx="9144000" cy="6858000" type="screen4x3"/>
  <p:notesSz cx="6889750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33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05" autoAdjust="0"/>
    <p:restoredTop sz="94660" autoAdjust="0"/>
  </p:normalViewPr>
  <p:slideViewPr>
    <p:cSldViewPr>
      <p:cViewPr>
        <p:scale>
          <a:sx n="70" d="100"/>
          <a:sy n="70" d="100"/>
        </p:scale>
        <p:origin x="-3600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4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2E314-E454-4B8C-B80C-517D22800459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515634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02075" y="9515634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8ED0B-8146-4B99-8EBF-2176D2EB36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621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BFE2F-7023-4EEB-BE1D-84B87513D97B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759405"/>
            <a:ext cx="5511800" cy="45086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5634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5634"/>
            <a:ext cx="2986088" cy="501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5D044-ADB3-4AE7-9AEF-38EC9D826E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447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13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81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109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elementi: 1 in alto, 1 in ba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  <a:prstGeom prst="rect">
            <a:avLst/>
          </a:prstGeom>
        </p:spPr>
        <p:txBody>
          <a:bodyPr/>
          <a:lstStyle>
            <a:extLst/>
          </a:lstStyle>
          <a:p>
            <a:pPr lvl="0"/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  <a:prstGeom prst="rect">
            <a:avLst/>
          </a:prstGeom>
        </p:spPr>
        <p:txBody>
          <a:bodyPr/>
          <a:lstStyle>
            <a:extLst/>
          </a:lstStyle>
          <a:p>
            <a:pPr lvl="0"/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2286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  <a:prstGeom prst="rect">
            <a:avLst/>
          </a:prstGeom>
        </p:spPr>
        <p:txBody>
          <a:bodyPr/>
          <a:lstStyle>
            <a:extLst/>
          </a:lstStyle>
          <a:p>
            <a:pPr lvl="0"/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33248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50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68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87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31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3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64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4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91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E23EA-614C-43CD-9F55-2D2AE07BD2AC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79B9-2E3E-4415-BAD9-74DBBD23A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91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971600" y="3717032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2050">
              <a:tabLst>
                <a:tab pos="895350" algn="l"/>
              </a:tabLst>
            </a:pPr>
            <a:r>
              <a:rPr lang="it-IT" sz="2400" dirty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Mariano Bella</a:t>
            </a:r>
          </a:p>
          <a:p>
            <a:pPr marL="895350" indent="-895350" algn="ctr" defTabSz="1162050">
              <a:tabLst>
                <a:tab pos="895350" algn="l"/>
              </a:tabLst>
            </a:pPr>
            <a:r>
              <a:rPr lang="it-IT" sz="2400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Direttore </a:t>
            </a:r>
            <a:r>
              <a:rPr lang="it-IT" sz="2400" dirty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Ufficio Studi </a:t>
            </a:r>
            <a:r>
              <a:rPr lang="it-IT" sz="2400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Confcommercio</a:t>
            </a:r>
          </a:p>
          <a:p>
            <a:pPr marL="895350" indent="-895350" algn="ctr" defTabSz="1162050">
              <a:tabLst>
                <a:tab pos="895350" algn="l"/>
              </a:tabLst>
            </a:pPr>
            <a:endParaRPr lang="it-IT" sz="2400" dirty="0" smtClean="0">
              <a:solidFill>
                <a:srgbClr val="0070C0"/>
              </a:solidFill>
              <a:latin typeface="Arial" panose="020B0604020202020204" pitchFamily="34" charset="0"/>
              <a:ea typeface="Fira Sans Light" panose="020B0403050000020004" pitchFamily="34" charset="0"/>
              <a:cs typeface="Arial" panose="020B0604020202020204" pitchFamily="34" charset="0"/>
            </a:endParaRPr>
          </a:p>
          <a:p>
            <a:pPr marL="895350" indent="-895350" algn="ctr" defTabSz="1162050">
              <a:tabLst>
                <a:tab pos="895350" algn="l"/>
              </a:tabLst>
            </a:pP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Terziario Donna</a:t>
            </a:r>
          </a:p>
          <a:p>
            <a:pPr marL="895350" indent="-895350" algn="ctr" defTabSz="1162050">
              <a:tabLst>
                <a:tab pos="895350" algn="l"/>
              </a:tabLst>
            </a:pP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Gargonza, </a:t>
            </a: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28 maggio 2024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Fira Sans Light" panose="020B04030500000200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51520" y="1412776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ccupazione femminile</a:t>
            </a:r>
          </a:p>
          <a:p>
            <a:pPr algn="ctr"/>
            <a:r>
              <a:rPr lang="it-IT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terziario di mercato</a:t>
            </a:r>
            <a:endParaRPr lang="it-IT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971600" y="3717032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2050">
              <a:tabLst>
                <a:tab pos="895350" algn="l"/>
              </a:tabLst>
            </a:pPr>
            <a:r>
              <a:rPr lang="it-IT" sz="2400" dirty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Mariano Bella</a:t>
            </a:r>
          </a:p>
          <a:p>
            <a:pPr marL="895350" indent="-895350" algn="ctr" defTabSz="1162050">
              <a:tabLst>
                <a:tab pos="895350" algn="l"/>
              </a:tabLst>
            </a:pPr>
            <a:r>
              <a:rPr lang="it-IT" sz="2400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Direttore </a:t>
            </a:r>
            <a:r>
              <a:rPr lang="it-IT" sz="2400" dirty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Ufficio Studi </a:t>
            </a:r>
            <a:r>
              <a:rPr lang="it-IT" sz="2400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Confcommercio</a:t>
            </a:r>
          </a:p>
          <a:p>
            <a:pPr marL="895350" indent="-895350" algn="ctr" defTabSz="1162050">
              <a:tabLst>
                <a:tab pos="895350" algn="l"/>
              </a:tabLst>
            </a:pPr>
            <a:endParaRPr lang="it-IT" sz="2400" dirty="0" smtClean="0">
              <a:solidFill>
                <a:srgbClr val="0070C0"/>
              </a:solidFill>
              <a:latin typeface="Arial" panose="020B0604020202020204" pitchFamily="34" charset="0"/>
              <a:ea typeface="Fira Sans Light" panose="020B0403050000020004" pitchFamily="34" charset="0"/>
              <a:cs typeface="Arial" panose="020B0604020202020204" pitchFamily="34" charset="0"/>
            </a:endParaRPr>
          </a:p>
          <a:p>
            <a:pPr marL="895350" indent="-895350" algn="ctr" defTabSz="1162050">
              <a:tabLst>
                <a:tab pos="895350" algn="l"/>
              </a:tabLst>
            </a:pP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Terziario Donna</a:t>
            </a:r>
          </a:p>
          <a:p>
            <a:pPr marL="895350" indent="-895350" algn="ctr" defTabSz="1162050">
              <a:tabLst>
                <a:tab pos="895350" algn="l"/>
              </a:tabLst>
            </a:pP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Gargonza</a:t>
            </a: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, </a:t>
            </a:r>
            <a:r>
              <a:rPr lang="it-IT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Fira Sans Light" panose="020B0403050000020004" pitchFamily="34" charset="0"/>
                <a:cs typeface="Arial" panose="020B0604020202020204" pitchFamily="34" charset="0"/>
              </a:rPr>
              <a:t>28 maggio 2024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Fira Sans Light" panose="020B04030500000200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51520" y="1412776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ccupazione femminile</a:t>
            </a:r>
          </a:p>
          <a:p>
            <a:pPr algn="ctr"/>
            <a:r>
              <a:rPr lang="it-IT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terziario di mercato</a:t>
            </a:r>
            <a:endParaRPr lang="it-IT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6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0431" y="24690"/>
            <a:ext cx="5981729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’occupazione femminile (1/2)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63014"/>
            <a:ext cx="7776864" cy="5458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17"/>
          <a:stretch/>
        </p:blipFill>
        <p:spPr bwMode="auto">
          <a:xfrm>
            <a:off x="107503" y="6021288"/>
            <a:ext cx="7776865" cy="67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4860032" y="2852936"/>
            <a:ext cx="936104" cy="57606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932040" y="5445224"/>
            <a:ext cx="936104" cy="57606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31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467544" y="1700808"/>
            <a:ext cx="8213977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it-I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ratterò due temi:</a:t>
            </a:r>
          </a:p>
          <a:p>
            <a:pPr algn="ctr">
              <a:lnSpc>
                <a:spcPct val="85000"/>
              </a:lnSpc>
            </a:pPr>
            <a:endParaRPr lang="it-IT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it-IT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partecipazione femminile al mercato del lavoro</a:t>
            </a:r>
          </a:p>
          <a:p>
            <a:pPr algn="ctr">
              <a:lnSpc>
                <a:spcPct val="85000"/>
              </a:lnSpc>
            </a:pPr>
            <a:endParaRPr lang="it-IT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it-IT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l’occupazione femminile nel terziario di mercato</a:t>
            </a:r>
            <a:endParaRPr lang="it-I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1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79512" y="1325667"/>
            <a:ext cx="122822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OCC</a:t>
            </a:r>
            <a:r>
              <a:rPr lang="it-IT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it-IT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07073" y="1109643"/>
            <a:ext cx="101181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OCC</a:t>
            </a:r>
            <a:endParaRPr lang="it-IT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1403648" y="1618054"/>
            <a:ext cx="26642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259632" y="1541691"/>
            <a:ext cx="292259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(OCC+DISOCC)</a:t>
            </a:r>
            <a:endParaRPr lang="it-IT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243374" y="1109643"/>
            <a:ext cx="292259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(OCC+DISOCC)</a:t>
            </a:r>
            <a:endParaRPr lang="it-IT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995936" y="1325667"/>
            <a:ext cx="39145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cxnSp>
        <p:nvCxnSpPr>
          <p:cNvPr id="18" name="Connettore 1 17"/>
          <p:cNvCxnSpPr/>
          <p:nvPr/>
        </p:nvCxnSpPr>
        <p:spPr>
          <a:xfrm>
            <a:off x="4387390" y="1613699"/>
            <a:ext cx="26642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603414" y="1541691"/>
            <a:ext cx="201657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POP 15-74</a:t>
            </a:r>
            <a:endParaRPr lang="it-IT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7187785" y="1325667"/>
            <a:ext cx="192071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POP15-74</a:t>
            </a:r>
            <a:endParaRPr lang="it-IT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07504" y="4843026"/>
            <a:ext cx="8928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questa decomposizione - che tratterò distinta per genere -  serve a interpretare i fenomeni immaginando che la realtà osservata (OCC) sia frutto dell’interazione di molteplici cause (il pensiero dovrebbe procedere per distinzioni, non per confusioni); inoltre, la decomposizione serve per stabilire o suggerire le priorità</a:t>
            </a:r>
            <a:endParaRPr lang="it-IT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2267744" y="2117755"/>
            <a:ext cx="864096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549803"/>
            <a:ext cx="26642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asso di occupazione (uguale a 1 meno il tasso di disoccupazione (u)): dice quanti lavorano tra quanti vogliono lavorare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387390" y="2607290"/>
            <a:ext cx="25818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tasso di partecipazione TP: dice quanti lavorano o vorrebbero lavorare tra quanti possono lavorare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ccia in giù 27"/>
          <p:cNvSpPr/>
          <p:nvPr/>
        </p:nvSpPr>
        <p:spPr>
          <a:xfrm>
            <a:off x="5179478" y="2117755"/>
            <a:ext cx="864096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7486236" y="2405787"/>
            <a:ext cx="13785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quanti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possono lavorare</a:t>
            </a:r>
          </a:p>
        </p:txBody>
      </p:sp>
      <p:sp>
        <p:nvSpPr>
          <p:cNvPr id="30" name="Freccia in giù 29"/>
          <p:cNvSpPr/>
          <p:nvPr/>
        </p:nvSpPr>
        <p:spPr>
          <a:xfrm>
            <a:off x="7702260" y="1901731"/>
            <a:ext cx="864096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35496" y="2405787"/>
            <a:ext cx="1378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uanti</a:t>
            </a:r>
          </a:p>
          <a:p>
            <a:pPr algn="ctr">
              <a:lnSpc>
                <a:spcPct val="90000"/>
              </a:lnSpc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lavorano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reccia in giù 31"/>
          <p:cNvSpPr/>
          <p:nvPr/>
        </p:nvSpPr>
        <p:spPr>
          <a:xfrm>
            <a:off x="251520" y="1901731"/>
            <a:ext cx="864096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/>
          <p:cNvSpPr txBox="1"/>
          <p:nvPr/>
        </p:nvSpPr>
        <p:spPr>
          <a:xfrm>
            <a:off x="6988858" y="1325667"/>
            <a:ext cx="39145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2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0" y="-27384"/>
            <a:ext cx="8134308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approccio schematico alla partecipazione </a:t>
            </a:r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femminile al mercato del lavoro</a:t>
            </a:r>
          </a:p>
        </p:txBody>
      </p:sp>
    </p:spTree>
    <p:extLst>
      <p:ext uri="{BB962C8B-B14F-4D97-AF65-F5344CB8AC3E}">
        <p14:creationId xmlns:p14="http://schemas.microsoft.com/office/powerpoint/2010/main" val="95846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6" grpId="0"/>
      <p:bldP spid="17" grpId="0"/>
      <p:bldP spid="19" grpId="0"/>
      <p:bldP spid="20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0431" y="-27384"/>
            <a:ext cx="8430001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emografia e partecipazione delle donne al mercato del lavoro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2101"/>
            <a:ext cx="9001000" cy="231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02439" y="3212976"/>
            <a:ext cx="4847802" cy="34086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it-IT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(*) UE26 è l’Unione Europea meno l’Italia</a:t>
            </a:r>
            <a:endParaRPr lang="it-IT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5496" y="908720"/>
            <a:ext cx="1296144" cy="798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 in % e livelli in 000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131839" y="2564904"/>
            <a:ext cx="1113591" cy="576064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6156176" y="2564904"/>
            <a:ext cx="1080120" cy="576064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724128" y="3212976"/>
            <a:ext cx="1872208" cy="648072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demografia non aiuta</a:t>
            </a: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4245431" y="3140968"/>
            <a:ext cx="1910745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717031"/>
            <a:ext cx="4680521" cy="3097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4788024" y="4000298"/>
            <a:ext cx="4320480" cy="281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it-IT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l’incremento della partecipazione delle donne al mondo del lavoro costituisce la principale, se non l’unica, possibilità di crescita dell’Italia nel prossimo decennio</a:t>
            </a:r>
            <a:endParaRPr lang="it-IT" sz="2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3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65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0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045" y="-27384"/>
            <a:ext cx="8493395" cy="493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it-IT" sz="2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piegazioni del gender gap sul TP femminile</a:t>
            </a:r>
            <a:endParaRPr lang="it-IT" sz="2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4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5496" y="404664"/>
            <a:ext cx="907300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5000"/>
              </a:lnSpc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le donne si occupano della cura «degli altri» più degli uomini; creare le condizioni per una più equa ripartizione della «cura» potrebbe portare vantaggi in termini di crescita economica generale- </a:t>
            </a:r>
            <a:r>
              <a:rPr lang="it-IT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congedi per attività di cura, welfare aziendale</a:t>
            </a:r>
          </a:p>
          <a:p>
            <a:pPr algn="just">
              <a:lnSpc>
                <a:spcPct val="95000"/>
              </a:lnSpc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penalty: la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probabilità che le donne occupate diventino non occupate nei due anni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dopo il parto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raddoppia rispetto a quelle senza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figli; anche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per le donne non occupate, la probabilità di trovare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lavoro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diminuisce significativamente dopo la nascita di un figlio e rimane più bassa per almeno cinque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anni (risorse del PNRR per gli asili nido)</a:t>
            </a:r>
          </a:p>
          <a:p>
            <a:pPr algn="just">
              <a:lnSpc>
                <a:spcPct val="95000"/>
              </a:lnSpc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le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donne che continuano a lavorare dopo la maternità guadagnano il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in meno rispetto alle donne senza figli fino a 15 anni dopo il parto, principalmente a causa di una riduzione delle ore lavorate,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attribuibile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al passaggio a contratti a tempo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parziale</a:t>
            </a:r>
          </a:p>
          <a:p>
            <a:pPr algn="just">
              <a:lnSpc>
                <a:spcPct val="95000"/>
              </a:lnSpc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le donne, anche a causa delle loro scelte di istruzione, finiscono per lavorare in settori meno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produttivi con stipendi più bassi; contrastare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le barriere culturali e gli stereotipi di genere: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c’è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consenso sul fatto che le ragazze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scelgano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indirizzi di studio meno remunerativi per via di differenze nelle preferenze che, tuttavia, non sono innate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bensì fortemente influenzate dal contesto culturale e sociale- incentivi all’auto-imprenditorialità femminile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9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0431" y="24690"/>
            <a:ext cx="8285985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’occupazione nel terziario di mercato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3575" y="476672"/>
            <a:ext cx="8100294" cy="432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5000"/>
              </a:lnSpc>
            </a:pPr>
            <a:r>
              <a:rPr lang="it-IT" sz="2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 punto di partenza </a:t>
            </a:r>
            <a:r>
              <a:rPr lang="it-IT" sz="2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</a:t>
            </a:r>
            <a:r>
              <a:rPr lang="it-IT" sz="2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di Contabilità Nazionale</a:t>
            </a:r>
            <a:endParaRPr lang="it-IT" sz="2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74" y="909098"/>
            <a:ext cx="8214850" cy="504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74" y="5949280"/>
            <a:ext cx="821485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5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6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0431" y="24690"/>
            <a:ext cx="8069961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ccupazione, donne e terziario di mercato</a:t>
            </a:r>
            <a:endParaRPr lang="it-IT" sz="3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5445224"/>
            <a:ext cx="90010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it-IT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el totale, il 49% della crescita occupazionale è dovuta alle donne; nel terziario di mercato per oltre il 56%; quindi, il </a:t>
            </a: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terziario di mercato (area Confcommercio) è importante per le donne e le donne sono importanti per il terziario di </a:t>
            </a:r>
            <a:r>
              <a:rPr lang="it-IT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mercato (e per l’economia in generale)</a:t>
            </a: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3968" y="620688"/>
            <a:ext cx="4824535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it-IT" sz="23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it-IT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uasi tutta la crescita è dovuta ai dipendenti; le professioniste crescono più degli uomini anche in valore assoluto; le imprenditrici scendono, ma, in proporzione meno degli uomini; non è effetto </a:t>
            </a:r>
            <a:r>
              <a:rPr lang="it-IT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it-IT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ma trend di lungo periodo: mix di ricerca di efficienza (aziende più grandi) e di riduzione dei livelli di servizio commerciale in molte aree del paese (-25mila imprenditrici nel piccolo commercio, pari a tre quarti della riduzione delle imprenditrici nel terziario di mercato)</a:t>
            </a:r>
            <a:endParaRPr lang="it-IT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0688"/>
            <a:ext cx="417646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0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7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31" y="24690"/>
            <a:ext cx="7421889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it-IT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’occupazione femminile nel terziario di mercato e il territorio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2" y="954175"/>
            <a:ext cx="5233158" cy="470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436096" y="925767"/>
            <a:ext cx="36724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solo terziario di mercato: spostandoci da Nord a Sud cresce il tasso di imprenditorialità complessivo (M+F) ma si riduce il contributo delle imprenditrici…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orniamo al punto di partenza: migliorare le condizioni di contesto aiuterebbe l’occupazione femminile soprattutto al Sud (anche al di là delle pure importanti decontribuzioni)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14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2904" y="44442"/>
            <a:ext cx="2520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lnSpc>
                <a:spcPct val="80000"/>
              </a:lnSpc>
              <a:defRPr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sz="3000" dirty="0"/>
              <a:t>fonti e note</a:t>
            </a:r>
          </a:p>
        </p:txBody>
      </p:sp>
      <p:sp>
        <p:nvSpPr>
          <p:cNvPr id="2" name="Rettangolo 1"/>
          <p:cNvSpPr/>
          <p:nvPr/>
        </p:nvSpPr>
        <p:spPr>
          <a:xfrm>
            <a:off x="22904" y="548680"/>
            <a:ext cx="9085600" cy="365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chart 2-3:</a:t>
            </a:r>
            <a:r>
              <a:rPr lang="it-IT" sz="2800" dirty="0" smtClean="0">
                <a:latin typeface="Arial" pitchFamily="34" charset="0"/>
                <a:cs typeface="Arial" panose="020B0604020202020204" pitchFamily="34" charset="0"/>
              </a:rPr>
              <a:t> </a:t>
            </a:r>
            <a:r>
              <a:rPr lang="it-IT" sz="2800" dirty="0">
                <a:latin typeface="Arial" pitchFamily="34" charset="0"/>
                <a:cs typeface="Arial" panose="020B0604020202020204" pitchFamily="34" charset="0"/>
              </a:rPr>
              <a:t>elaborazioni </a:t>
            </a:r>
            <a:r>
              <a:rPr lang="it-IT" sz="2800" dirty="0" smtClean="0">
                <a:latin typeface="Arial" pitchFamily="34" charset="0"/>
                <a:cs typeface="Arial" panose="020B0604020202020204" pitchFamily="34" charset="0"/>
              </a:rPr>
              <a:t>Ufficio Studi Confcommercio (USC) </a:t>
            </a:r>
            <a:r>
              <a:rPr lang="it-IT" sz="2800" dirty="0">
                <a:latin typeface="Arial" pitchFamily="34" charset="0"/>
                <a:cs typeface="Arial" panose="020B0604020202020204" pitchFamily="34" charset="0"/>
              </a:rPr>
              <a:t>su dati Istat, </a:t>
            </a:r>
            <a:r>
              <a:rPr 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5000"/>
              </a:lnSpc>
            </a:pPr>
            <a:endParaRPr 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chart </a:t>
            </a:r>
            <a:r>
              <a:rPr lang="it-IT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it-IT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elaborazioni USC su dati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Istat-CN.</a:t>
            </a:r>
          </a:p>
          <a:p>
            <a:pPr algn="just">
              <a:lnSpc>
                <a:spcPct val="95000"/>
              </a:lnSpc>
            </a:pP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it-IT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chart 6-7: </a:t>
            </a:r>
            <a:r>
              <a:rPr lang="it-IT" sz="2800" dirty="0" smtClean="0">
                <a:latin typeface="Arial" pitchFamily="34" charset="0"/>
                <a:cs typeface="Arial" panose="020B0604020202020204" pitchFamily="34" charset="0"/>
              </a:rPr>
              <a:t>elaborazioni </a:t>
            </a:r>
            <a:r>
              <a:rPr lang="it-IT" sz="2800" dirty="0">
                <a:latin typeface="Arial" pitchFamily="34" charset="0"/>
                <a:cs typeface="Arial" panose="020B0604020202020204" pitchFamily="34" charset="0"/>
              </a:rPr>
              <a:t>USC su dati </a:t>
            </a:r>
            <a:r>
              <a:rPr lang="it-IT" sz="2800" dirty="0" smtClean="0">
                <a:latin typeface="Arial" pitchFamily="34" charset="0"/>
                <a:cs typeface="Arial" panose="020B0604020202020204" pitchFamily="34" charset="0"/>
              </a:rPr>
              <a:t>Centro Studi delle Camere di Commercio G. </a:t>
            </a:r>
            <a:r>
              <a:rPr lang="it-IT" sz="2800" dirty="0" err="1" smtClean="0">
                <a:latin typeface="Arial" pitchFamily="34" charset="0"/>
                <a:cs typeface="Arial" panose="020B0604020202020204" pitchFamily="34" charset="0"/>
              </a:rPr>
              <a:t>Tagliacarne</a:t>
            </a:r>
            <a:r>
              <a:rPr lang="it-IT" sz="2800" dirty="0" smtClean="0">
                <a:latin typeface="Arial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5000"/>
              </a:lnSpc>
            </a:pPr>
            <a:r>
              <a:rPr lang="it-IT" sz="2400" dirty="0">
                <a:latin typeface="Arial" pitchFamily="34" charset="0"/>
                <a:cs typeface="Arial" panose="020B0604020202020204" pitchFamily="34" charset="0"/>
              </a:rPr>
              <a:t>(i dati relativi all’occupazione del totale economia sono al netto della P.A. e delle famiglie come datori di lavoro</a:t>
            </a:r>
            <a:r>
              <a:rPr lang="it-IT" sz="2400" dirty="0" smtClean="0">
                <a:latin typeface="Arial" pitchFamily="34" charset="0"/>
                <a:cs typeface="Arial" panose="020B0604020202020204" pitchFamily="34" charset="0"/>
              </a:rPr>
              <a:t>).</a:t>
            </a:r>
            <a:endParaRPr lang="it-IT" sz="2400" dirty="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9512" y="6156012"/>
            <a:ext cx="871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presentazione è stata realizzata con le informazioni disponibili </a:t>
            </a:r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al 16 maggio 2024</a:t>
            </a:r>
            <a:endParaRPr lang="it-IT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8676456" y="27806"/>
            <a:ext cx="432048" cy="448866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8</a:t>
            </a:r>
            <a:endParaRPr lang="it-IT" altLang="it-IT" sz="2400" b="1" dirty="0">
              <a:solidFill>
                <a:srgbClr val="FFFF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7504" y="4365104"/>
            <a:ext cx="8856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maggiori approfondimenti e per la bibliografia si rimanda a USC, 2024 (giugno), Terziario &amp; Lavoro, seconda edizione, di prossima pubblicazione.</a:t>
            </a:r>
            <a:endParaRPr lang="it-IT" sz="2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8484</TotalTime>
  <Words>804</Words>
  <Application>Microsoft Office PowerPoint</Application>
  <PresentationFormat>Presentazione su schermo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bella</dc:creator>
  <cp:lastModifiedBy>XXXXX</cp:lastModifiedBy>
  <cp:revision>320</cp:revision>
  <cp:lastPrinted>2024-05-17T11:25:16Z</cp:lastPrinted>
  <dcterms:created xsi:type="dcterms:W3CDTF">2020-11-21T10:24:45Z</dcterms:created>
  <dcterms:modified xsi:type="dcterms:W3CDTF">2024-05-21T11:25:20Z</dcterms:modified>
</cp:coreProperties>
</file>